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2" r:id="rId1"/>
  </p:sldMasterIdLst>
  <p:notesMasterIdLst>
    <p:notesMasterId r:id="rId61"/>
  </p:notesMasterIdLst>
  <p:handoutMasterIdLst>
    <p:handoutMasterId r:id="rId62"/>
  </p:handoutMasterIdLst>
  <p:sldIdLst>
    <p:sldId id="260" r:id="rId2"/>
    <p:sldId id="314" r:id="rId3"/>
    <p:sldId id="312" r:id="rId4"/>
    <p:sldId id="264" r:id="rId5"/>
    <p:sldId id="328" r:id="rId6"/>
    <p:sldId id="265" r:id="rId7"/>
    <p:sldId id="267" r:id="rId8"/>
    <p:sldId id="266" r:id="rId9"/>
    <p:sldId id="273" r:id="rId10"/>
    <p:sldId id="274" r:id="rId11"/>
    <p:sldId id="275" r:id="rId12"/>
    <p:sldId id="276" r:id="rId13"/>
    <p:sldId id="277" r:id="rId14"/>
    <p:sldId id="278" r:id="rId15"/>
    <p:sldId id="279" r:id="rId16"/>
    <p:sldId id="280" r:id="rId17"/>
    <p:sldId id="307" r:id="rId18"/>
    <p:sldId id="308" r:id="rId19"/>
    <p:sldId id="309" r:id="rId20"/>
    <p:sldId id="263" r:id="rId21"/>
    <p:sldId id="261" r:id="rId22"/>
    <p:sldId id="317" r:id="rId23"/>
    <p:sldId id="318" r:id="rId24"/>
    <p:sldId id="319" r:id="rId25"/>
    <p:sldId id="320" r:id="rId26"/>
    <p:sldId id="262" r:id="rId27"/>
    <p:sldId id="281" r:id="rId28"/>
    <p:sldId id="326" r:id="rId29"/>
    <p:sldId id="327" r:id="rId30"/>
    <p:sldId id="283" r:id="rId31"/>
    <p:sldId id="284" r:id="rId32"/>
    <p:sldId id="285" r:id="rId33"/>
    <p:sldId id="286" r:id="rId34"/>
    <p:sldId id="321" r:id="rId35"/>
    <p:sldId id="322" r:id="rId36"/>
    <p:sldId id="288" r:id="rId37"/>
    <p:sldId id="329" r:id="rId38"/>
    <p:sldId id="330" r:id="rId39"/>
    <p:sldId id="331" r:id="rId40"/>
    <p:sldId id="289" r:id="rId41"/>
    <p:sldId id="292" r:id="rId42"/>
    <p:sldId id="315" r:id="rId43"/>
    <p:sldId id="293" r:id="rId44"/>
    <p:sldId id="291" r:id="rId45"/>
    <p:sldId id="270" r:id="rId46"/>
    <p:sldId id="324" r:id="rId47"/>
    <p:sldId id="325" r:id="rId48"/>
    <p:sldId id="294" r:id="rId49"/>
    <p:sldId id="297" r:id="rId50"/>
    <p:sldId id="295" r:id="rId51"/>
    <p:sldId id="298" r:id="rId52"/>
    <p:sldId id="299" r:id="rId53"/>
    <p:sldId id="300" r:id="rId54"/>
    <p:sldId id="301" r:id="rId55"/>
    <p:sldId id="302" r:id="rId56"/>
    <p:sldId id="303" r:id="rId57"/>
    <p:sldId id="305" r:id="rId58"/>
    <p:sldId id="306" r:id="rId59"/>
    <p:sldId id="310" r:id="rId60"/>
  </p:sldIdLst>
  <p:sldSz cx="9144000" cy="6858000" type="screen4x3"/>
  <p:notesSz cx="6797675" cy="9874250"/>
  <p:defaultTextStyle>
    <a:defPPr>
      <a:defRPr lang="el-G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63D"/>
    <a:srgbClr val="8498F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21" autoAdjust="0"/>
    <p:restoredTop sz="94627" autoAdjust="0"/>
  </p:normalViewPr>
  <p:slideViewPr>
    <p:cSldViewPr>
      <p:cViewPr varScale="1">
        <p:scale>
          <a:sx n="104" d="100"/>
          <a:sy n="104" d="100"/>
        </p:scale>
        <p:origin x="-18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914;&#953;&#946;&#955;&#943;&#959;1"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l-GR"/>
  <c:chart>
    <c:title>
      <c:tx>
        <c:rich>
          <a:bodyPr/>
          <a:lstStyle/>
          <a:p>
            <a:pPr>
              <a:defRPr sz="1000" b="0">
                <a:solidFill>
                  <a:schemeClr val="accent6">
                    <a:lumMod val="75000"/>
                  </a:schemeClr>
                </a:solidFill>
              </a:defRPr>
            </a:pPr>
            <a:r>
              <a:rPr lang="el-GR" sz="1000" b="0" dirty="0" smtClean="0">
                <a:solidFill>
                  <a:schemeClr val="accent6">
                    <a:lumMod val="75000"/>
                  </a:schemeClr>
                </a:solidFill>
              </a:rPr>
              <a:t>Η ΜΕΙΩΣΗ ΤΟΥ</a:t>
            </a:r>
            <a:r>
              <a:rPr lang="el-GR" sz="1000" b="0" baseline="0" dirty="0" smtClean="0">
                <a:solidFill>
                  <a:schemeClr val="accent6">
                    <a:lumMod val="75000"/>
                  </a:schemeClr>
                </a:solidFill>
              </a:rPr>
              <a:t> ΑΡΙΘΜΟΥ ΤΩΝ </a:t>
            </a:r>
            <a:r>
              <a:rPr lang="el-GR" sz="1000" b="0" dirty="0" smtClean="0">
                <a:solidFill>
                  <a:schemeClr val="accent6">
                    <a:lumMod val="75000"/>
                  </a:schemeClr>
                </a:solidFill>
              </a:rPr>
              <a:t>ΕΡΓΑΖΟΜΕΝΩΝ </a:t>
            </a:r>
            <a:r>
              <a:rPr lang="el-GR" sz="1000" b="0" dirty="0">
                <a:solidFill>
                  <a:schemeClr val="accent6">
                    <a:lumMod val="75000"/>
                  </a:schemeClr>
                </a:solidFill>
              </a:rPr>
              <a:t>ΤΑ ΤΕΛΕΥΤΑΙΑ ΔΥΟ ΧΡΟΝΙΑ </a:t>
            </a:r>
            <a:r>
              <a:rPr lang="el-GR" sz="1000" b="0" dirty="0" smtClean="0">
                <a:solidFill>
                  <a:schemeClr val="accent6">
                    <a:lumMod val="75000"/>
                  </a:schemeClr>
                </a:solidFill>
              </a:rPr>
              <a:t>ΕΙΝΑΙ 30</a:t>
            </a:r>
            <a:r>
              <a:rPr lang="el-GR" sz="1000" b="0" dirty="0">
                <a:solidFill>
                  <a:schemeClr val="accent6">
                    <a:lumMod val="75000"/>
                  </a:schemeClr>
                </a:solidFill>
              </a:rPr>
              <a:t>% </a:t>
            </a:r>
          </a:p>
        </c:rich>
      </c:tx>
      <c:layout>
        <c:manualLayout>
          <c:xMode val="edge"/>
          <c:yMode val="edge"/>
          <c:x val="0.13916590017129893"/>
          <c:y val="0"/>
        </c:manualLayout>
      </c:layout>
    </c:title>
    <c:view3D>
      <c:rAngAx val="1"/>
    </c:view3D>
    <c:plotArea>
      <c:layout/>
      <c:bar3DChart>
        <c:barDir val="col"/>
        <c:grouping val="clustered"/>
        <c:ser>
          <c:idx val="0"/>
          <c:order val="0"/>
          <c:tx>
            <c:strRef>
              <c:f>Φύλλο1!$A$2</c:f>
              <c:strCache>
                <c:ptCount val="1"/>
                <c:pt idx="0">
                  <c:v>ΣΥΝΟΛΟ ΕΡΓΑΖΟΜΕΝΩΝ </c:v>
                </c:pt>
              </c:strCache>
            </c:strRef>
          </c:tx>
          <c:dPt>
            <c:idx val="0"/>
            <c:spPr>
              <a:solidFill>
                <a:srgbClr val="8498FA"/>
              </a:solidFill>
            </c:spPr>
          </c:dPt>
          <c:dPt>
            <c:idx val="1"/>
            <c:spPr>
              <a:solidFill>
                <a:srgbClr val="FFC000"/>
              </a:solidFill>
            </c:spPr>
          </c:dPt>
          <c:dPt>
            <c:idx val="2"/>
            <c:spPr>
              <a:solidFill>
                <a:srgbClr val="00863D"/>
              </a:solidFill>
            </c:spPr>
          </c:dPt>
          <c:dLbls>
            <c:dLbl>
              <c:idx val="0"/>
              <c:layout>
                <c:manualLayout>
                  <c:x val="-4.1016114488571093E-3"/>
                  <c:y val="-2.805875104786339E-2"/>
                </c:manualLayout>
              </c:layout>
              <c:showVal val="1"/>
            </c:dLbl>
            <c:dLbl>
              <c:idx val="1"/>
              <c:layout>
                <c:manualLayout>
                  <c:x val="0"/>
                  <c:y val="-2.405035804102576E-2"/>
                </c:manualLayout>
              </c:layout>
              <c:showVal val="1"/>
            </c:dLbl>
            <c:dLbl>
              <c:idx val="2"/>
              <c:layout>
                <c:manualLayout>
                  <c:x val="1.4355640070999855E-2"/>
                  <c:y val="-3.6075537061538682E-2"/>
                </c:manualLayout>
              </c:layout>
              <c:showVal val="1"/>
            </c:dLbl>
            <c:showVal val="1"/>
          </c:dLbls>
          <c:cat>
            <c:numRef>
              <c:f>Φύλλο1!$B$1:$D$1</c:f>
              <c:numCache>
                <c:formatCode>d/m/yyyy</c:formatCode>
                <c:ptCount val="3"/>
                <c:pt idx="0">
                  <c:v>41275</c:v>
                </c:pt>
                <c:pt idx="1">
                  <c:v>41640</c:v>
                </c:pt>
                <c:pt idx="2">
                  <c:v>42005</c:v>
                </c:pt>
              </c:numCache>
            </c:numRef>
          </c:cat>
          <c:val>
            <c:numRef>
              <c:f>Φύλλο1!$B$2:$D$2</c:f>
              <c:numCache>
                <c:formatCode>General</c:formatCode>
                <c:ptCount val="3"/>
                <c:pt idx="0">
                  <c:v>138</c:v>
                </c:pt>
                <c:pt idx="1">
                  <c:v>123</c:v>
                </c:pt>
                <c:pt idx="2">
                  <c:v>105</c:v>
                </c:pt>
              </c:numCache>
            </c:numRef>
          </c:val>
        </c:ser>
        <c:shape val="box"/>
        <c:axId val="77159040"/>
        <c:axId val="77169024"/>
        <c:axId val="0"/>
      </c:bar3DChart>
      <c:dateAx>
        <c:axId val="77159040"/>
        <c:scaling>
          <c:orientation val="minMax"/>
        </c:scaling>
        <c:axPos val="b"/>
        <c:numFmt formatCode="d/m/yyyy" sourceLinked="1"/>
        <c:tickLblPos val="nextTo"/>
        <c:crossAx val="77169024"/>
        <c:crosses val="autoZero"/>
        <c:auto val="1"/>
        <c:lblOffset val="100"/>
      </c:dateAx>
      <c:valAx>
        <c:axId val="77169024"/>
        <c:scaling>
          <c:orientation val="minMax"/>
        </c:scaling>
        <c:axPos val="l"/>
        <c:numFmt formatCode="General" sourceLinked="1"/>
        <c:tickLblPos val="nextTo"/>
        <c:crossAx val="77159040"/>
        <c:crosses val="autoZero"/>
        <c:crossBetween val="between"/>
      </c:valAx>
    </c:plotArea>
    <c:legend>
      <c:legendPos val="r"/>
      <c:layout/>
      <c:txPr>
        <a:bodyPr/>
        <a:lstStyle/>
        <a:p>
          <a:pPr rtl="0">
            <a:defRPr/>
          </a:pPr>
          <a:endParaRPr lang="el-GR"/>
        </a:p>
      </c:txPr>
    </c:legend>
    <c:plotVisOnly val="1"/>
  </c:chart>
  <c:txPr>
    <a:bodyPr/>
    <a:lstStyle/>
    <a:p>
      <a:pPr>
        <a:defRPr sz="900">
          <a:latin typeface="Verdana" pitchFamily="34" charset="0"/>
        </a:defRPr>
      </a:pPr>
      <a:endParaRPr lang="el-GR"/>
    </a:p>
  </c:txPr>
  <c:externalData r:id="rId1"/>
  <c:userShapes r:id="rId2"/>
</c:chartSpace>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drawings/drawing1.xml><?xml version="1.0" encoding="utf-8"?>
<c:userShapes xmlns:c="http://schemas.openxmlformats.org/drawingml/2006/chart">
  <cdr:relSizeAnchor xmlns:cdr="http://schemas.openxmlformats.org/drawingml/2006/chartDrawing">
    <cdr:from>
      <cdr:x>0.26744</cdr:x>
      <cdr:y>0.18182</cdr:y>
    </cdr:from>
    <cdr:to>
      <cdr:x>0.65116</cdr:x>
      <cdr:y>0.31818</cdr:y>
    </cdr:to>
    <cdr:sp macro="" textlink="">
      <cdr:nvSpPr>
        <cdr:cNvPr id="3" name="2 - Ευθύγραμμο βέλος σύνδεσης"/>
        <cdr:cNvSpPr/>
      </cdr:nvSpPr>
      <cdr:spPr>
        <a:xfrm xmlns:a="http://schemas.openxmlformats.org/drawingml/2006/main">
          <a:off x="1656184" y="576064"/>
          <a:ext cx="2376264" cy="432048"/>
        </a:xfrm>
        <a:prstGeom xmlns:a="http://schemas.openxmlformats.org/drawingml/2006/main" prst="straightConnector1">
          <a:avLst/>
        </a:prstGeom>
        <a:ln xmlns:a="http://schemas.openxmlformats.org/drawingml/2006/main" w="28575" cmpd="sng">
          <a:solidFill>
            <a:schemeClr val="accent6">
              <a:lumMod val="75000"/>
            </a:schemeClr>
          </a:solidFill>
          <a:prstDash val="lgDashDot"/>
          <a:tailEnd type="arrow"/>
        </a:l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l-GR"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4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l-GR"/>
          </a:p>
        </p:txBody>
      </p:sp>
      <p:sp>
        <p:nvSpPr>
          <p:cNvPr id="9219" name="Rectangle 3"/>
          <p:cNvSpPr>
            <a:spLocks noGrp="1" noChangeArrowheads="1"/>
          </p:cNvSpPr>
          <p:nvPr>
            <p:ph type="dt" sz="quarter" idx="1"/>
          </p:nvPr>
        </p:nvSpPr>
        <p:spPr bwMode="auto">
          <a:xfrm>
            <a:off x="3849688" y="0"/>
            <a:ext cx="2946400" cy="494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l-GR"/>
          </a:p>
        </p:txBody>
      </p:sp>
      <p:sp>
        <p:nvSpPr>
          <p:cNvPr id="9220" name="Rectangle 4"/>
          <p:cNvSpPr>
            <a:spLocks noGrp="1" noChangeArrowheads="1"/>
          </p:cNvSpPr>
          <p:nvPr>
            <p:ph type="ftr" sz="quarter" idx="2"/>
          </p:nvPr>
        </p:nvSpPr>
        <p:spPr bwMode="auto">
          <a:xfrm>
            <a:off x="0" y="9378485"/>
            <a:ext cx="2946400" cy="4941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l-GR"/>
          </a:p>
        </p:txBody>
      </p:sp>
      <p:sp>
        <p:nvSpPr>
          <p:cNvPr id="9221" name="Rectangle 5"/>
          <p:cNvSpPr>
            <a:spLocks noGrp="1" noChangeArrowheads="1"/>
          </p:cNvSpPr>
          <p:nvPr>
            <p:ph type="sldNum" sz="quarter" idx="3"/>
          </p:nvPr>
        </p:nvSpPr>
        <p:spPr bwMode="auto">
          <a:xfrm>
            <a:off x="3849688" y="9378485"/>
            <a:ext cx="2946400" cy="4941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AB3AE14-16CA-4823-A6B4-F430516976AE}" type="slidenum">
              <a:rPr lang="el-GR"/>
              <a:pPr/>
              <a:t>‹#›</a:t>
            </a:fld>
            <a:endParaRPr lang="el-G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6400" cy="494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l-GR"/>
          </a:p>
        </p:txBody>
      </p:sp>
      <p:sp>
        <p:nvSpPr>
          <p:cNvPr id="5123" name="Rectangle 3"/>
          <p:cNvSpPr>
            <a:spLocks noGrp="1" noChangeArrowheads="1"/>
          </p:cNvSpPr>
          <p:nvPr>
            <p:ph type="dt" idx="1"/>
          </p:nvPr>
        </p:nvSpPr>
        <p:spPr bwMode="auto">
          <a:xfrm>
            <a:off x="3849688" y="0"/>
            <a:ext cx="2946400" cy="494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l-GR"/>
          </a:p>
        </p:txBody>
      </p:sp>
      <p:sp>
        <p:nvSpPr>
          <p:cNvPr id="5124" name="Rectangle 4"/>
          <p:cNvSpPr>
            <a:spLocks noGrp="1" noRot="1" noChangeAspect="1" noChangeArrowheads="1" noTextEdit="1"/>
          </p:cNvSpPr>
          <p:nvPr>
            <p:ph type="sldImg" idx="2"/>
          </p:nvPr>
        </p:nvSpPr>
        <p:spPr bwMode="auto">
          <a:xfrm>
            <a:off x="930275" y="739775"/>
            <a:ext cx="4937125" cy="3703638"/>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79450" y="4690822"/>
            <a:ext cx="5438775" cy="444293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l-GR" smtClean="0"/>
              <a:t>Κάντε κλικ για να επεξεργαστείτε τα στυλ κειμένου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5126" name="Rectangle 6"/>
          <p:cNvSpPr>
            <a:spLocks noGrp="1" noChangeArrowheads="1"/>
          </p:cNvSpPr>
          <p:nvPr>
            <p:ph type="ftr" sz="quarter" idx="4"/>
          </p:nvPr>
        </p:nvSpPr>
        <p:spPr bwMode="auto">
          <a:xfrm>
            <a:off x="0" y="9378485"/>
            <a:ext cx="2946400" cy="4941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l-GR"/>
          </a:p>
        </p:txBody>
      </p:sp>
      <p:sp>
        <p:nvSpPr>
          <p:cNvPr id="5127" name="Rectangle 7"/>
          <p:cNvSpPr>
            <a:spLocks noGrp="1" noChangeArrowheads="1"/>
          </p:cNvSpPr>
          <p:nvPr>
            <p:ph type="sldNum" sz="quarter" idx="5"/>
          </p:nvPr>
        </p:nvSpPr>
        <p:spPr bwMode="auto">
          <a:xfrm>
            <a:off x="3849688" y="9378485"/>
            <a:ext cx="2946400" cy="4941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BD353FB-C3F9-4332-9C12-D174D59BAC28}" type="slidenum">
              <a:rPr lang="el-GR"/>
              <a:pPr/>
              <a:t>‹#›</a:t>
            </a:fld>
            <a:endParaRPr lang="el-G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a:xfrm>
            <a:off x="930275" y="739775"/>
            <a:ext cx="4937125" cy="3703638"/>
          </a:xfrm>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8BD353FB-C3F9-4332-9C12-D174D59BAC28}" type="slidenum">
              <a:rPr lang="el-GR" smtClean="0"/>
              <a:pPr/>
              <a:t>5</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a:xfrm>
            <a:off x="930275" y="739775"/>
            <a:ext cx="4937125" cy="3703638"/>
          </a:xfrm>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8BD353FB-C3F9-4332-9C12-D174D59BAC28}" type="slidenum">
              <a:rPr lang="el-GR" smtClean="0"/>
              <a:pPr/>
              <a:t>6</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32770" name="Group 2"/>
          <p:cNvGrpSpPr>
            <a:grpSpLocks/>
          </p:cNvGrpSpPr>
          <p:nvPr/>
        </p:nvGrpSpPr>
        <p:grpSpPr bwMode="auto">
          <a:xfrm>
            <a:off x="0" y="0"/>
            <a:ext cx="9144000" cy="6858000"/>
            <a:chOff x="0" y="0"/>
            <a:chExt cx="5760" cy="4320"/>
          </a:xfrm>
        </p:grpSpPr>
        <p:sp>
          <p:nvSpPr>
            <p:cNvPr id="32771"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el-GR" sz="2400">
                <a:latin typeface="Times New Roman" pitchFamily="18" charset="0"/>
              </a:endParaRPr>
            </a:p>
          </p:txBody>
        </p:sp>
        <p:sp>
          <p:nvSpPr>
            <p:cNvPr id="32772"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endParaRPr lang="el-GR" sz="2400">
                <a:latin typeface="Times New Roman" pitchFamily="18" charset="0"/>
              </a:endParaRPr>
            </a:p>
          </p:txBody>
        </p:sp>
        <p:grpSp>
          <p:nvGrpSpPr>
            <p:cNvPr id="32773" name="Group 5"/>
            <p:cNvGrpSpPr>
              <a:grpSpLocks/>
            </p:cNvGrpSpPr>
            <p:nvPr/>
          </p:nvGrpSpPr>
          <p:grpSpPr bwMode="auto">
            <a:xfrm>
              <a:off x="0" y="672"/>
              <a:ext cx="1806" cy="1989"/>
              <a:chOff x="0" y="672"/>
              <a:chExt cx="1806" cy="1989"/>
            </a:xfrm>
          </p:grpSpPr>
          <p:sp>
            <p:nvSpPr>
              <p:cNvPr id="32774"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endParaRPr lang="el-GR" sz="2400">
                  <a:latin typeface="Times New Roman" pitchFamily="18" charset="0"/>
                </a:endParaRPr>
              </a:p>
            </p:txBody>
          </p:sp>
          <p:sp>
            <p:nvSpPr>
              <p:cNvPr id="32775"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endParaRPr lang="el-GR" sz="2400">
                  <a:latin typeface="Times New Roman" pitchFamily="18" charset="0"/>
                </a:endParaRPr>
              </a:p>
            </p:txBody>
          </p:sp>
          <p:sp>
            <p:nvSpPr>
              <p:cNvPr id="32776"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endParaRPr lang="el-GR" sz="2400">
                  <a:latin typeface="Times New Roman" pitchFamily="18" charset="0"/>
                </a:endParaRPr>
              </a:p>
            </p:txBody>
          </p:sp>
          <p:sp>
            <p:nvSpPr>
              <p:cNvPr id="32777"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endParaRPr lang="el-GR" sz="2400">
                  <a:latin typeface="Times New Roman" pitchFamily="18" charset="0"/>
                </a:endParaRPr>
              </a:p>
            </p:txBody>
          </p:sp>
          <p:sp>
            <p:nvSpPr>
              <p:cNvPr id="32778"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endParaRPr lang="el-GR" sz="2400">
                  <a:latin typeface="Times New Roman" pitchFamily="18" charset="0"/>
                </a:endParaRPr>
              </a:p>
            </p:txBody>
          </p:sp>
          <p:sp>
            <p:nvSpPr>
              <p:cNvPr id="32779"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endParaRPr lang="el-GR" sz="2400">
                  <a:latin typeface="Times New Roman" pitchFamily="18" charset="0"/>
                </a:endParaRPr>
              </a:p>
            </p:txBody>
          </p:sp>
          <p:sp>
            <p:nvSpPr>
              <p:cNvPr id="32780"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endParaRPr lang="el-GR" sz="2400">
                  <a:latin typeface="Times New Roman" pitchFamily="18" charset="0"/>
                </a:endParaRPr>
              </a:p>
            </p:txBody>
          </p:sp>
          <p:sp>
            <p:nvSpPr>
              <p:cNvPr id="32781"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endParaRPr lang="el-GR" sz="2400">
                  <a:latin typeface="Times New Roman" pitchFamily="18" charset="0"/>
                </a:endParaRPr>
              </a:p>
            </p:txBody>
          </p:sp>
          <p:sp>
            <p:nvSpPr>
              <p:cNvPr id="32782"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endParaRPr lang="el-GR" sz="2400">
                  <a:latin typeface="Times New Roman" pitchFamily="18" charset="0"/>
                </a:endParaRPr>
              </a:p>
            </p:txBody>
          </p:sp>
          <p:sp>
            <p:nvSpPr>
              <p:cNvPr id="32783"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endParaRPr lang="el-GR" sz="2400">
                  <a:latin typeface="Times New Roman" pitchFamily="18" charset="0"/>
                </a:endParaRPr>
              </a:p>
            </p:txBody>
          </p:sp>
        </p:grpSp>
      </p:grpSp>
      <p:sp>
        <p:nvSpPr>
          <p:cNvPr id="32784" name="Rectangle 16"/>
          <p:cNvSpPr>
            <a:spLocks noGrp="1" noChangeArrowheads="1"/>
          </p:cNvSpPr>
          <p:nvPr>
            <p:ph type="dt" sz="half" idx="2"/>
          </p:nvPr>
        </p:nvSpPr>
        <p:spPr>
          <a:xfrm>
            <a:off x="457200" y="6248400"/>
            <a:ext cx="2133600" cy="457200"/>
          </a:xfrm>
        </p:spPr>
        <p:txBody>
          <a:bodyPr/>
          <a:lstStyle>
            <a:lvl1pPr>
              <a:defRPr/>
            </a:lvl1pPr>
          </a:lstStyle>
          <a:p>
            <a:endParaRPr lang="el-GR"/>
          </a:p>
        </p:txBody>
      </p:sp>
      <p:sp>
        <p:nvSpPr>
          <p:cNvPr id="32785" name="Rectangle 17"/>
          <p:cNvSpPr>
            <a:spLocks noGrp="1" noChangeArrowheads="1"/>
          </p:cNvSpPr>
          <p:nvPr>
            <p:ph type="ftr" sz="quarter" idx="3"/>
          </p:nvPr>
        </p:nvSpPr>
        <p:spPr/>
        <p:txBody>
          <a:bodyPr/>
          <a:lstStyle>
            <a:lvl1pPr>
              <a:defRPr/>
            </a:lvl1pPr>
          </a:lstStyle>
          <a:p>
            <a:r>
              <a:rPr lang="el-GR" smtClean="0"/>
              <a:t>Π.Ε.Λ. ΑΠΟΛΟΓΙΣΜΟΣ 2013</a:t>
            </a:r>
            <a:endParaRPr lang="el-GR"/>
          </a:p>
        </p:txBody>
      </p:sp>
      <p:sp>
        <p:nvSpPr>
          <p:cNvPr id="32786" name="Rectangle 18"/>
          <p:cNvSpPr>
            <a:spLocks noGrp="1" noChangeArrowheads="1"/>
          </p:cNvSpPr>
          <p:nvPr>
            <p:ph type="sldNum" sz="quarter" idx="4"/>
          </p:nvPr>
        </p:nvSpPr>
        <p:spPr/>
        <p:txBody>
          <a:bodyPr/>
          <a:lstStyle>
            <a:lvl1pPr>
              <a:defRPr/>
            </a:lvl1pPr>
          </a:lstStyle>
          <a:p>
            <a:fld id="{1B21A2BA-785D-422D-A4CE-EAFD300FCAC9}" type="slidenum">
              <a:rPr lang="el-GR"/>
              <a:pPr/>
              <a:t>‹#›</a:t>
            </a:fld>
            <a:endParaRPr lang="el-GR"/>
          </a:p>
        </p:txBody>
      </p:sp>
      <p:sp>
        <p:nvSpPr>
          <p:cNvPr id="32787"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l-GR"/>
              <a:t>Κάντε κλικ για επεξεργασία του τίτλου</a:t>
            </a:r>
          </a:p>
        </p:txBody>
      </p:sp>
      <p:sp>
        <p:nvSpPr>
          <p:cNvPr id="32788"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l-GR"/>
              <a:t>Κάντε κλικ για να επεξεργαστείτε τον υπότιτλο του υποδείγματος</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5" name="4 - Θέση αριθμού διαφάνειας"/>
          <p:cNvSpPr>
            <a:spLocks noGrp="1"/>
          </p:cNvSpPr>
          <p:nvPr>
            <p:ph type="sldNum" sz="quarter" idx="11"/>
          </p:nvPr>
        </p:nvSpPr>
        <p:spPr/>
        <p:txBody>
          <a:bodyPr/>
          <a:lstStyle>
            <a:lvl1pPr>
              <a:defRPr/>
            </a:lvl1pPr>
          </a:lstStyle>
          <a:p>
            <a:fld id="{5D1C81E2-515E-485D-A25E-647E9D3C792D}" type="slidenum">
              <a:rPr lang="el-GR"/>
              <a:pPr/>
              <a:t>‹#›</a:t>
            </a:fld>
            <a:endParaRPr lang="el-GR"/>
          </a:p>
        </p:txBody>
      </p:sp>
      <p:sp>
        <p:nvSpPr>
          <p:cNvPr id="6" name="5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457200"/>
            <a:ext cx="2057400" cy="5410200"/>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457200"/>
            <a:ext cx="6019800" cy="5410200"/>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5" name="4 - Θέση αριθμού διαφάνειας"/>
          <p:cNvSpPr>
            <a:spLocks noGrp="1"/>
          </p:cNvSpPr>
          <p:nvPr>
            <p:ph type="sldNum" sz="quarter" idx="11"/>
          </p:nvPr>
        </p:nvSpPr>
        <p:spPr/>
        <p:txBody>
          <a:bodyPr/>
          <a:lstStyle>
            <a:lvl1pPr>
              <a:defRPr/>
            </a:lvl1pPr>
          </a:lstStyle>
          <a:p>
            <a:fld id="{135E9CC9-CE9E-4FEB-B864-A46441AF5411}" type="slidenum">
              <a:rPr lang="el-GR"/>
              <a:pPr/>
              <a:t>‹#›</a:t>
            </a:fld>
            <a:endParaRPr lang="el-GR"/>
          </a:p>
        </p:txBody>
      </p:sp>
      <p:sp>
        <p:nvSpPr>
          <p:cNvPr id="6" name="5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5" name="4 - Θέση αριθμού διαφάνειας"/>
          <p:cNvSpPr>
            <a:spLocks noGrp="1"/>
          </p:cNvSpPr>
          <p:nvPr>
            <p:ph type="sldNum" sz="quarter" idx="11"/>
          </p:nvPr>
        </p:nvSpPr>
        <p:spPr/>
        <p:txBody>
          <a:bodyPr/>
          <a:lstStyle>
            <a:lvl1pPr>
              <a:defRPr/>
            </a:lvl1pPr>
          </a:lstStyle>
          <a:p>
            <a:fld id="{2AE15C19-2F5D-4242-883D-D415B0E5E04F}" type="slidenum">
              <a:rPr lang="el-GR"/>
              <a:pPr/>
              <a:t>‹#›</a:t>
            </a:fld>
            <a:endParaRPr lang="el-GR"/>
          </a:p>
        </p:txBody>
      </p:sp>
      <p:sp>
        <p:nvSpPr>
          <p:cNvPr id="6" name="5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l-GR" smtClean="0"/>
              <a:t>Kλικ για επεξεργασία των στυλ του υποδείγματος</a:t>
            </a:r>
          </a:p>
        </p:txBody>
      </p:sp>
      <p:sp>
        <p:nvSpPr>
          <p:cNvPr id="4" name="3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5" name="4 - Θέση αριθμού διαφάνειας"/>
          <p:cNvSpPr>
            <a:spLocks noGrp="1"/>
          </p:cNvSpPr>
          <p:nvPr>
            <p:ph type="sldNum" sz="quarter" idx="11"/>
          </p:nvPr>
        </p:nvSpPr>
        <p:spPr/>
        <p:txBody>
          <a:bodyPr/>
          <a:lstStyle>
            <a:lvl1pPr>
              <a:defRPr/>
            </a:lvl1pPr>
          </a:lstStyle>
          <a:p>
            <a:fld id="{F2E66A71-7E13-4F91-88AE-0100072654FB}" type="slidenum">
              <a:rPr lang="el-GR"/>
              <a:pPr/>
              <a:t>‹#›</a:t>
            </a:fld>
            <a:endParaRPr lang="el-GR"/>
          </a:p>
        </p:txBody>
      </p:sp>
      <p:sp>
        <p:nvSpPr>
          <p:cNvPr id="6" name="5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6" name="5 - Θέση αριθμού διαφάνειας"/>
          <p:cNvSpPr>
            <a:spLocks noGrp="1"/>
          </p:cNvSpPr>
          <p:nvPr>
            <p:ph type="sldNum" sz="quarter" idx="11"/>
          </p:nvPr>
        </p:nvSpPr>
        <p:spPr/>
        <p:txBody>
          <a:bodyPr/>
          <a:lstStyle>
            <a:lvl1pPr>
              <a:defRPr/>
            </a:lvl1pPr>
          </a:lstStyle>
          <a:p>
            <a:fld id="{A82145D9-D445-414C-932C-C5DCC37B2A3D}" type="slidenum">
              <a:rPr lang="el-GR"/>
              <a:pPr/>
              <a:t>‹#›</a:t>
            </a:fld>
            <a:endParaRPr lang="el-GR"/>
          </a:p>
        </p:txBody>
      </p:sp>
      <p:sp>
        <p:nvSpPr>
          <p:cNvPr id="7" name="6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1143000"/>
          </a:xfrm>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8" name="7 - Θέση αριθμού διαφάνειας"/>
          <p:cNvSpPr>
            <a:spLocks noGrp="1"/>
          </p:cNvSpPr>
          <p:nvPr>
            <p:ph type="sldNum" sz="quarter" idx="11"/>
          </p:nvPr>
        </p:nvSpPr>
        <p:spPr/>
        <p:txBody>
          <a:bodyPr/>
          <a:lstStyle>
            <a:lvl1pPr>
              <a:defRPr/>
            </a:lvl1pPr>
          </a:lstStyle>
          <a:p>
            <a:fld id="{3670C819-8599-4327-AE86-D01D44C6D6A2}" type="slidenum">
              <a:rPr lang="el-GR"/>
              <a:pPr/>
              <a:t>‹#›</a:t>
            </a:fld>
            <a:endParaRPr lang="el-GR"/>
          </a:p>
        </p:txBody>
      </p:sp>
      <p:sp>
        <p:nvSpPr>
          <p:cNvPr id="9" name="8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4" name="3 - Θέση αριθμού διαφάνειας"/>
          <p:cNvSpPr>
            <a:spLocks noGrp="1"/>
          </p:cNvSpPr>
          <p:nvPr>
            <p:ph type="sldNum" sz="quarter" idx="11"/>
          </p:nvPr>
        </p:nvSpPr>
        <p:spPr/>
        <p:txBody>
          <a:bodyPr/>
          <a:lstStyle>
            <a:lvl1pPr>
              <a:defRPr/>
            </a:lvl1pPr>
          </a:lstStyle>
          <a:p>
            <a:fld id="{20F5DC51-B737-472D-BEF5-AF84A2BE1BA9}" type="slidenum">
              <a:rPr lang="el-GR"/>
              <a:pPr/>
              <a:t>‹#›</a:t>
            </a:fld>
            <a:endParaRPr lang="el-GR"/>
          </a:p>
        </p:txBody>
      </p:sp>
      <p:sp>
        <p:nvSpPr>
          <p:cNvPr id="5" name="4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3" name="2 - Θέση αριθμού διαφάνειας"/>
          <p:cNvSpPr>
            <a:spLocks noGrp="1"/>
          </p:cNvSpPr>
          <p:nvPr>
            <p:ph type="sldNum" sz="quarter" idx="11"/>
          </p:nvPr>
        </p:nvSpPr>
        <p:spPr/>
        <p:txBody>
          <a:bodyPr/>
          <a:lstStyle>
            <a:lvl1pPr>
              <a:defRPr/>
            </a:lvl1pPr>
          </a:lstStyle>
          <a:p>
            <a:fld id="{D3727BAA-95EC-442A-A623-186DEE514EDF}" type="slidenum">
              <a:rPr lang="el-GR"/>
              <a:pPr/>
              <a:t>‹#›</a:t>
            </a:fld>
            <a:endParaRPr lang="el-GR"/>
          </a:p>
        </p:txBody>
      </p:sp>
      <p:sp>
        <p:nvSpPr>
          <p:cNvPr id="4" name="3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6" name="5 - Θέση αριθμού διαφάνειας"/>
          <p:cNvSpPr>
            <a:spLocks noGrp="1"/>
          </p:cNvSpPr>
          <p:nvPr>
            <p:ph type="sldNum" sz="quarter" idx="11"/>
          </p:nvPr>
        </p:nvSpPr>
        <p:spPr/>
        <p:txBody>
          <a:bodyPr/>
          <a:lstStyle>
            <a:lvl1pPr>
              <a:defRPr/>
            </a:lvl1pPr>
          </a:lstStyle>
          <a:p>
            <a:fld id="{9A906ECE-F5C7-410F-A28A-56945164F7AB}" type="slidenum">
              <a:rPr lang="el-GR"/>
              <a:pPr/>
              <a:t>‹#›</a:t>
            </a:fld>
            <a:endParaRPr lang="el-GR"/>
          </a:p>
        </p:txBody>
      </p:sp>
      <p:sp>
        <p:nvSpPr>
          <p:cNvPr id="7" name="6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υποσέλιδου"/>
          <p:cNvSpPr>
            <a:spLocks noGrp="1"/>
          </p:cNvSpPr>
          <p:nvPr>
            <p:ph type="ftr" sz="quarter" idx="10"/>
          </p:nvPr>
        </p:nvSpPr>
        <p:spPr/>
        <p:txBody>
          <a:bodyPr/>
          <a:lstStyle>
            <a:lvl1pPr>
              <a:defRPr/>
            </a:lvl1pPr>
          </a:lstStyle>
          <a:p>
            <a:r>
              <a:rPr lang="el-GR" smtClean="0"/>
              <a:t>Π.Ε.Λ. ΑΠΟΛΟΓΙΣΜΟΣ 2013</a:t>
            </a:r>
            <a:endParaRPr lang="el-GR"/>
          </a:p>
        </p:txBody>
      </p:sp>
      <p:sp>
        <p:nvSpPr>
          <p:cNvPr id="6" name="5 - Θέση αριθμού διαφάνειας"/>
          <p:cNvSpPr>
            <a:spLocks noGrp="1"/>
          </p:cNvSpPr>
          <p:nvPr>
            <p:ph type="sldNum" sz="quarter" idx="11"/>
          </p:nvPr>
        </p:nvSpPr>
        <p:spPr/>
        <p:txBody>
          <a:bodyPr/>
          <a:lstStyle>
            <a:lvl1pPr>
              <a:defRPr/>
            </a:lvl1pPr>
          </a:lstStyle>
          <a:p>
            <a:fld id="{3BD6B596-21B6-4753-BCC0-56967C47CF08}" type="slidenum">
              <a:rPr lang="el-GR"/>
              <a:pPr/>
              <a:t>‹#›</a:t>
            </a:fld>
            <a:endParaRPr lang="el-GR"/>
          </a:p>
        </p:txBody>
      </p:sp>
      <p:sp>
        <p:nvSpPr>
          <p:cNvPr id="7" name="6 - Θέση ημερομηνίας"/>
          <p:cNvSpPr>
            <a:spLocks noGrp="1"/>
          </p:cNvSpPr>
          <p:nvPr>
            <p:ph type="dt" sz="half" idx="12"/>
          </p:nvPr>
        </p:nvSpPr>
        <p:spPr/>
        <p:txBody>
          <a:bodyPr/>
          <a:lstStyle>
            <a:lvl1pPr>
              <a:defRPr/>
            </a:lvl1pPr>
          </a:lstStyle>
          <a:p>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r>
              <a:rPr lang="el-GR" smtClean="0"/>
              <a:t>Π.Ε.Λ. ΑΠΟΛΟΓΙΣΜΟΣ 2013</a:t>
            </a:r>
            <a:endParaRPr lang="el-GR"/>
          </a:p>
        </p:txBody>
      </p:sp>
      <p:sp>
        <p:nvSpPr>
          <p:cNvPr id="3174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fld id="{E592AE89-F33C-4855-BBEA-69F02E04C4D0}" type="slidenum">
              <a:rPr lang="el-GR"/>
              <a:pPr/>
              <a:t>‹#›</a:t>
            </a:fld>
            <a:endParaRPr lang="el-GR"/>
          </a:p>
        </p:txBody>
      </p:sp>
      <p:grpSp>
        <p:nvGrpSpPr>
          <p:cNvPr id="31748" name="Group 4"/>
          <p:cNvGrpSpPr>
            <a:grpSpLocks/>
          </p:cNvGrpSpPr>
          <p:nvPr/>
        </p:nvGrpSpPr>
        <p:grpSpPr bwMode="auto">
          <a:xfrm>
            <a:off x="0" y="0"/>
            <a:ext cx="9144000" cy="546100"/>
            <a:chOff x="0" y="0"/>
            <a:chExt cx="5760" cy="344"/>
          </a:xfrm>
        </p:grpSpPr>
        <p:sp>
          <p:nvSpPr>
            <p:cNvPr id="31749"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el-GR" sz="2400">
                <a:latin typeface="Times New Roman" pitchFamily="18" charset="0"/>
              </a:endParaRPr>
            </a:p>
          </p:txBody>
        </p:sp>
        <p:sp>
          <p:nvSpPr>
            <p:cNvPr id="31750"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endParaRPr lang="el-GR" sz="2400">
                <a:latin typeface="Times New Roman" pitchFamily="18" charset="0"/>
              </a:endParaRPr>
            </a:p>
          </p:txBody>
        </p:sp>
        <p:sp>
          <p:nvSpPr>
            <p:cNvPr id="31751"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endParaRPr lang="el-GR">
                <a:solidFill>
                  <a:schemeClr val="hlink"/>
                </a:solidFill>
              </a:endParaRPr>
            </a:p>
          </p:txBody>
        </p:sp>
        <p:sp>
          <p:nvSpPr>
            <p:cNvPr id="31752"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endParaRPr lang="el-GR">
                <a:solidFill>
                  <a:schemeClr val="hlink"/>
                </a:solidFill>
              </a:endParaRPr>
            </a:p>
          </p:txBody>
        </p:sp>
        <p:sp>
          <p:nvSpPr>
            <p:cNvPr id="31753"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endParaRPr lang="el-GR">
                <a:solidFill>
                  <a:schemeClr val="accent2"/>
                </a:solidFill>
              </a:endParaRPr>
            </a:p>
          </p:txBody>
        </p:sp>
        <p:sp>
          <p:nvSpPr>
            <p:cNvPr id="31754"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endParaRPr lang="el-GR">
                <a:solidFill>
                  <a:schemeClr val="hlink"/>
                </a:solidFill>
              </a:endParaRPr>
            </a:p>
          </p:txBody>
        </p:sp>
        <p:sp>
          <p:nvSpPr>
            <p:cNvPr id="31755"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endParaRPr lang="el-GR" sz="2400">
                <a:latin typeface="Times New Roman" pitchFamily="18" charset="0"/>
              </a:endParaRPr>
            </a:p>
          </p:txBody>
        </p:sp>
        <p:sp>
          <p:nvSpPr>
            <p:cNvPr id="31756"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endParaRPr lang="el-GR">
                <a:solidFill>
                  <a:schemeClr val="accent2"/>
                </a:solidFill>
              </a:endParaRPr>
            </a:p>
          </p:txBody>
        </p:sp>
        <p:sp>
          <p:nvSpPr>
            <p:cNvPr id="31757"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endParaRPr lang="el-GR">
                <a:solidFill>
                  <a:schemeClr val="accent2"/>
                </a:solidFill>
              </a:endParaRPr>
            </a:p>
          </p:txBody>
        </p:sp>
      </p:grpSp>
      <p:sp>
        <p:nvSpPr>
          <p:cNvPr id="31758"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l-GR" smtClean="0"/>
              <a:t>Κάντε κλικ για επεξεργασία του τίτλου</a:t>
            </a:r>
          </a:p>
        </p:txBody>
      </p:sp>
      <p:sp>
        <p:nvSpPr>
          <p:cNvPr id="31759"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l-GR" smtClean="0"/>
              <a:t>Κάντε κλικ για να επεξεργαστείτε τα στυλ κειμένου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3176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l-G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hdr="0" dt="0"/>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defRPr>
      </a:lvl2pPr>
      <a:lvl3pPr algn="l" rtl="0" fontAlgn="base">
        <a:spcBef>
          <a:spcPct val="0"/>
        </a:spcBef>
        <a:spcAft>
          <a:spcPct val="0"/>
        </a:spcAft>
        <a:defRPr sz="4400">
          <a:solidFill>
            <a:schemeClr val="tx1"/>
          </a:solidFill>
          <a:latin typeface="Arial" charset="0"/>
        </a:defRPr>
      </a:lvl3pPr>
      <a:lvl4pPr algn="l" rtl="0" fontAlgn="base">
        <a:spcBef>
          <a:spcPct val="0"/>
        </a:spcBef>
        <a:spcAft>
          <a:spcPct val="0"/>
        </a:spcAft>
        <a:defRPr sz="4400">
          <a:solidFill>
            <a:schemeClr val="tx1"/>
          </a:solidFill>
          <a:latin typeface="Arial" charset="0"/>
        </a:defRPr>
      </a:lvl4pPr>
      <a:lvl5pPr algn="l" rtl="0" fontAlgn="base">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fontAlgn="base">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32;&#941;&#955;&#951;%20&#945;&#948;&#949;&#943;&#945;&#962;%20%20&#956;&#949;&#964;&#945;&#946;&#943;&#946;&#945;&#963;&#951;&#962;%202014.xls!&#934;&#973;&#955;&#955;&#959;1!R19C2:R23C4"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file:///C:\Documents%20and%20Settings\NOMSYM2\Local%20Settings\Temporary%20Internet%20files\Content.Outlook\EFVJXU92\&#932;&#941;&#955;&#951;%20&#945;&#948;&#949;&#943;&#945;&#962;%20%20&#956;&#949;&#964;&#945;&#946;&#943;&#946;&#945;&#963;&#951;&#962;%202014.xls!&#934;&#973;&#955;&#955;&#959;1!%5b&#932;&#941;&#955;&#951;%20&#945;&#948;&#949;&#943;&#945;&#962;%20%20&#956;&#949;&#964;&#945;&#946;&#943;&#946;&#945;&#963;&#951;&#962;%202014.xls%5d&#934;&#973;&#955;&#955;&#959;1%20Chart%203" TargetMode="External"/></Relationships>
</file>

<file path=ppt/slides/_rels/slide22.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31;&#964;&#945;&#964;&#953;&#963;&#964;&#953;&#954;&#940;%20&#916;&#957;&#963;&#951;&#962;%202014.xlsx!&#934;&#973;&#955;&#955;&#959;1!R8C1:R34C6"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3.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31;&#964;&#945;&#964;&#953;&#963;&#964;&#953;&#954;&#940;%20&#916;&#957;&#963;&#951;&#962;%202014.xlsx!&#934;&#973;&#955;&#955;&#959;1!R35C1:R62C6"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4.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31;&#964;&#945;&#964;&#953;&#963;&#964;&#953;&#954;&#940;%20&#916;&#957;&#963;&#951;&#962;%202014.xlsx!&#934;&#973;&#955;&#955;&#959;1!R63C1:R87C6" TargetMode="External"/><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5.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31;&#964;&#945;&#964;&#953;&#963;&#964;&#953;&#954;&#940;%20&#916;&#957;&#963;&#951;&#962;%202014.xlsx!&#934;&#973;&#955;&#955;&#959;1!R88C1:R102C6" TargetMode="External"/><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26.xml.rels><?xml version="1.0" encoding="UTF-8" standalone="yes"?>
<Relationships xmlns="http://schemas.openxmlformats.org/package/2006/relationships"><Relationship Id="rId3" Type="http://schemas.openxmlformats.org/officeDocument/2006/relationships/oleObject" Target="&#914;&#953;&#946;&#955;&#943;&#959;1!&#934;&#973;&#955;&#955;&#959;1!R16C1:R21C2" TargetMode="External"/><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7.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32;&#924;&#919;&#924;&#913;%20&#928;&#927;&#921;&#927;&#932;&#921;&#922;&#927;&#933;%20%20&#934;&#933;&#932;&#927;&#933;&#915;&#917;&#921;&#927;&#925;&#927;&#924;&#921;&#922;&#927;&#933;%20&#917;&#923;&#917;&#915;&#935;&#927;&#933;%20-%20&#928;&#917;&#928;&#929;&#913;&#915;&#924;&#917;&#925;&#913;%202014%20.doc!OLE_LINK12" TargetMode="External"/><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28.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32;&#924;&#919;&#924;&#913;%20&#928;&#927;&#921;&#927;&#932;&#921;&#922;&#927;&#933;%20%20&#934;&#933;&#932;&#927;&#933;&#915;&#917;&#921;&#927;&#925;&#927;&#924;&#921;&#922;&#927;&#933;%20&#917;&#923;&#917;&#915;&#935;&#927;&#933;%20-%20&#928;&#917;&#928;&#929;&#913;&#915;&#924;&#917;&#925;&#913;%202014%20.doc!OLE_LINK10" TargetMode="External"/><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29.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32;&#924;&#919;&#924;&#913;%20&#928;&#927;&#921;&#927;&#932;&#921;&#922;&#927;&#933;%20%20&#934;&#933;&#932;&#927;&#933;&#915;&#917;&#921;&#927;&#925;&#927;&#924;&#921;&#922;&#927;&#933;%20&#917;&#923;&#917;&#915;&#935;&#927;&#933;%20-%20&#928;&#917;&#928;&#929;&#913;&#915;&#924;&#917;&#925;&#913;%202014%20.doc!OLE_LINK13" TargetMode="External"/><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3.xml.rels><?xml version="1.0" encoding="UTF-8" standalone="yes"?>
<Relationships xmlns="http://schemas.openxmlformats.org/package/2006/relationships"><Relationship Id="rId8" Type="http://schemas.openxmlformats.org/officeDocument/2006/relationships/slide" Target="slide51.xml"/><Relationship Id="rId3" Type="http://schemas.openxmlformats.org/officeDocument/2006/relationships/slide" Target="slide20.xml"/><Relationship Id="rId7" Type="http://schemas.openxmlformats.org/officeDocument/2006/relationships/slide" Target="slide48.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slide" Target="slide45.xml"/><Relationship Id="rId11" Type="http://schemas.openxmlformats.org/officeDocument/2006/relationships/slide" Target="slide58.xml"/><Relationship Id="rId5" Type="http://schemas.openxmlformats.org/officeDocument/2006/relationships/slide" Target="slide41.xml"/><Relationship Id="rId10" Type="http://schemas.openxmlformats.org/officeDocument/2006/relationships/slide" Target="slide57.xml"/><Relationship Id="rId4" Type="http://schemas.openxmlformats.org/officeDocument/2006/relationships/slide" Target="slide26.xml"/><Relationship Id="rId9" Type="http://schemas.openxmlformats.org/officeDocument/2006/relationships/slide" Target="slide53.xml"/></Relationships>
</file>

<file path=ppt/slides/_rels/slide30.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28;&#917;&#928;&#929;&#913;&#915;&#924;&#917;&#925;&#913;%20&#916;-&#925;&#931;&#919;&#931;%20&#913;&#915;&#929;&#927;&#932;&#921;&#922;&#919;&#931;%20&#927;&#921;&#922;&#927;&#925;&#927;&#924;&#921;&#913;&#931;%20&#954;&#945;&#953;%20&#922;&#932;&#919;&#925;&#921;&#913;&#932;&#929;&#921;&#922;&#919;&#931;%202014.xls!&#934;&#973;&#955;&#955;&#959;1!R221C1:R247C4" TargetMode="External"/><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31.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28;&#917;&#928;&#929;&#913;&#915;&#924;&#917;&#925;&#913;2014.xls!&#934;&#973;&#955;&#955;&#959;1!R2C1:R34C3" TargetMode="External"/><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32.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dieythinsh%20agrotikis%20oikonomias\&#928;&#917;&#928;&#929;&#913;&#915;&#924;&#917;&#925;&#913;%20&#932;&#913;&#927;%20&#921;&#917;&#929;&#913;&#928;&#917;&#932;&#929;&#913;&#931;%202014.xls!&#934;&#973;&#955;&#955;&#959;1!R1C1:R32C4" TargetMode="External"/><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33.xml.rels><?xml version="1.0" encoding="UTF-8" standalone="yes"?>
<Relationships xmlns="http://schemas.openxmlformats.org/package/2006/relationships"><Relationship Id="rId3" Type="http://schemas.openxmlformats.org/officeDocument/2006/relationships/oleObject" Target="&#914;&#953;&#946;&#955;&#943;&#959;1!&#934;&#973;&#955;&#955;&#959;1!R1C1:R29C5" TargetMode="External"/><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34.xml.rels><?xml version="1.0" encoding="UTF-8" standalone="yes"?>
<Relationships xmlns="http://schemas.openxmlformats.org/package/2006/relationships"><Relationship Id="rId3" Type="http://schemas.openxmlformats.org/officeDocument/2006/relationships/oleObject" Target="&#914;&#953;&#946;&#955;&#943;&#959;1!&#934;&#973;&#955;&#955;&#959;1!R30C1:R45C5" TargetMode="External"/><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35.xml.rels><?xml version="1.0" encoding="UTF-8" standalone="yes"?>
<Relationships xmlns="http://schemas.openxmlformats.org/package/2006/relationships"><Relationship Id="rId3" Type="http://schemas.openxmlformats.org/officeDocument/2006/relationships/oleObject" Target="&#914;&#953;&#946;&#955;&#943;&#959;1!&#934;&#973;&#955;&#955;&#959;1!R46C1:R65C5" TargetMode="External"/><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36.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28;&#917;&#928;&#929;&#913;&#915;&#924;&#917;&#925;&#913;%20&#916;-&#925;&#931;&#919;&#931;%20&#913;&#915;&#929;&#927;&#932;&#921;&#922;&#919;&#931;%20&#927;&#921;&#922;&#927;&#925;&#927;&#924;&#921;&#913;&#931;%20&#954;&#945;&#953;%20&#922;&#932;&#919;&#925;&#921;&#913;&#932;&#929;&#921;&#922;&#919;&#931;%202014.xls!&#934;&#973;&#955;&#955;&#959;1!R10C1:R39C4" TargetMode="External"/><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37.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28;&#917;&#928;&#929;&#913;&#915;&#924;&#917;&#925;&#913;%20&#916;-&#925;&#931;&#919;&#931;%20&#913;&#915;&#929;&#927;&#932;&#921;&#922;&#919;&#931;%20&#927;&#921;&#922;&#927;&#925;&#927;&#924;&#921;&#913;&#931;%20&#954;&#945;&#953;%20&#922;&#932;&#919;&#925;&#921;&#913;&#932;&#929;&#921;&#922;&#919;&#931;%202014.xls!&#934;&#973;&#955;&#955;&#959;1!R40C1:R65C4" TargetMode="External"/><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38.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28;&#917;&#928;&#929;&#913;&#915;&#924;&#917;&#925;&#913;%20&#916;-&#925;&#931;&#919;&#931;%20&#913;&#915;&#929;&#927;&#932;&#921;&#922;&#919;&#931;%20&#927;&#921;&#922;&#927;&#925;&#927;&#924;&#921;&#913;&#931;%20&#954;&#945;&#953;%20&#922;&#932;&#919;&#925;&#921;&#913;&#932;&#929;&#921;&#922;&#919;&#931;%202014.xls!&#934;&#973;&#955;&#955;&#959;1!R66C1:R93C4" TargetMode="External"/><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39.xml.rels><?xml version="1.0" encoding="UTF-8" standalone="yes"?>
<Relationships xmlns="http://schemas.openxmlformats.org/package/2006/relationships"><Relationship Id="rId3" Type="http://schemas.openxmlformats.org/officeDocument/2006/relationships/oleObject" Target="file:///C:\Documents%20and%20Settings\NOMSYM2\Local%20Settings\Temporary%20Internet%20files\Content.Outlook\EFVJXU92\&#928;&#917;&#928;&#929;&#913;&#915;&#924;&#917;&#925;&#913;%20&#916;-&#925;&#931;&#919;&#931;%20&#913;&#915;&#929;&#927;&#932;&#921;&#922;&#919;&#931;%20&#927;&#921;&#922;&#927;&#925;&#927;&#924;&#921;&#913;&#931;%20&#954;&#945;&#953;%20&#922;&#932;&#919;&#925;&#921;&#913;&#932;&#929;&#921;&#922;&#919;&#931;%202014.xls!&#934;&#973;&#955;&#955;&#959;1!R94C1:R118C4" TargetMode="External"/><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dieuthinsi%20igeias\&#928;&#949;&#960;&#961;&#945;&#947;&#956;&#941;&#957;&#945;%202014.docx!OLE_LINK1" TargetMode="External"/><Relationship Id="rId2" Type="http://schemas.openxmlformats.org/officeDocument/2006/relationships/slideLayout" Target="../slideLayouts/slideLayout2.xml"/><Relationship Id="rId1" Type="http://schemas.openxmlformats.org/officeDocument/2006/relationships/vmlDrawing" Target="../drawings/vmlDrawing20.vml"/></Relationships>
</file>

<file path=ppt/slides/_rels/slide46.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dieuthinsi%20igeias\&#928;&#949;&#960;&#961;&#945;&#947;&#956;&#941;&#957;&#945;%202014.docx!OLE_LINK2" TargetMode="External"/><Relationship Id="rId2" Type="http://schemas.openxmlformats.org/officeDocument/2006/relationships/slideLayout" Target="../slideLayouts/slideLayout2.xml"/><Relationship Id="rId1" Type="http://schemas.openxmlformats.org/officeDocument/2006/relationships/vmlDrawing" Target="../drawings/vmlDrawing21.vml"/></Relationships>
</file>

<file path=ppt/slides/_rels/slide47.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dieuthinsi%20igeias\&#928;&#949;&#960;&#961;&#945;&#947;&#956;&#941;&#957;&#945;%202014.docx!OLE_LINK3" TargetMode="External"/><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48.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dieuthinsi%20texnikon%20ergon\&#913;&#928;&#927;&#923;&#927;&#915;&#921;&#931;&#924;&#927;&#931;%20&#916;&#925;&#931;&#919;&#931;%20&#932;&#917;&#935;&#925;&#921;&#922;&#937;&#925;%20&#917;&#929;&#915;&#937;&#925;%202015.doc!OLE_LINK1" TargetMode="External"/><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49.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dieuthinsi%20texnikon%20ergon\&#913;&#928;&#927;&#923;&#927;&#915;&#921;&#931;&#924;&#927;&#931;%20&#916;&#925;&#931;&#919;&#931;%20&#932;&#917;&#935;&#925;&#921;&#922;&#937;&#925;%20&#917;&#929;&#915;&#937;&#925;%202015.doc!OLE_LINK2" TargetMode="External"/><Relationship Id="rId2" Type="http://schemas.openxmlformats.org/officeDocument/2006/relationships/slideLayout" Target="../slideLayouts/slideLayout2.xml"/><Relationship Id="rId1" Type="http://schemas.openxmlformats.org/officeDocument/2006/relationships/vmlDrawing" Target="../drawings/vmlDrawing24.v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dieuthinsi%20texnikon%20ergon\&#913;&#928;&#927;&#923;&#927;&#915;&#921;&#931;&#924;&#927;&#931;%20&#916;&#925;&#931;&#919;&#931;%20&#932;&#917;&#935;&#925;&#921;&#922;&#937;&#925;%20&#917;&#929;&#915;&#937;&#925;%202015.doc!OLE_LINK3" TargetMode="External"/><Relationship Id="rId2" Type="http://schemas.openxmlformats.org/officeDocument/2006/relationships/slideLayout" Target="../slideLayouts/slideLayout2.xml"/><Relationship Id="rId1" Type="http://schemas.openxmlformats.org/officeDocument/2006/relationships/vmlDrawing" Target="../drawings/vmlDrawing25.vml"/></Relationships>
</file>

<file path=ppt/slides/_rels/slide51.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tmima%20perivalontos%20kai%20idrooikonomias\&#928;&#917;&#928;&#929;&#913;&#915;&#924;&#917;&#925;&#913;%202014.xlsx!&#928;&#949;&#960;&#961;&#945;&#947;&#956;&#941;&#957;&#945;%202013!R1C1:R18C2" TargetMode="External"/><Relationship Id="rId2" Type="http://schemas.openxmlformats.org/officeDocument/2006/relationships/slideLayout" Target="../slideLayouts/slideLayout2.xml"/><Relationship Id="rId1" Type="http://schemas.openxmlformats.org/officeDocument/2006/relationships/vmlDrawing" Target="../drawings/vmlDrawing26.vml"/></Relationships>
</file>

<file path=ppt/slides/_rels/slide52.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tmima%20perivalontos%20kai%20idrooikonomias\&#928;&#917;&#928;&#929;&#913;&#915;&#924;&#917;&#925;&#913;%202014.xlsx!&#928;&#949;&#960;&#961;&#945;&#947;&#956;&#941;&#957;&#945;%202013!%5b&#928;&#917;&#928;&#929;&#913;&#915;&#924;&#917;&#925;&#913;%202014.xlsx%5d&#928;&#949;&#960;&#961;&#945;&#947;&#956;&#941;&#957;&#945;%202013%201%20-%20&#915;&#961;&#940;&#966;&#951;&#956;&#945;" TargetMode="External"/><Relationship Id="rId2" Type="http://schemas.openxmlformats.org/officeDocument/2006/relationships/slideLayout" Target="../slideLayouts/slideLayout2.xml"/><Relationship Id="rId1" Type="http://schemas.openxmlformats.org/officeDocument/2006/relationships/vmlDrawing" Target="../drawings/vmlDrawing27.vml"/></Relationships>
</file>

<file path=ppt/slides/_rels/slide53.xml.rels><?xml version="1.0" encoding="UTF-8" standalone="yes"?>
<Relationships xmlns="http://schemas.openxmlformats.org/package/2006/relationships"><Relationship Id="rId3" Type="http://schemas.openxmlformats.org/officeDocument/2006/relationships/oleObject" Target="file:///C:\Documents%20and%20Settings\NOMSYM2\&#917;&#960;&#953;&#966;&#940;&#957;&#949;&#953;&#945;%20&#949;&#961;&#947;&#945;&#963;&#943;&#945;&#962;\Elina\apologismos%202014\tmima%20tourismou\&#913;&#928;&#927;&#923;&#927;&#915;&#921;&#931;&#924;&#927;&#931;%202014.doc!OLE_LINK6" TargetMode="External"/><Relationship Id="rId2" Type="http://schemas.openxmlformats.org/officeDocument/2006/relationships/slideLayout" Target="../slideLayouts/slideLayout2.xml"/><Relationship Id="rId1" Type="http://schemas.openxmlformats.org/officeDocument/2006/relationships/vmlDrawing" Target="../drawings/vmlDrawing28.vml"/></Relationships>
</file>

<file path=ppt/slides/_rels/slide54.xml.rels><?xml version="1.0" encoding="UTF-8" standalone="yes"?>
<Relationships xmlns="http://schemas.openxmlformats.org/package/2006/relationships"><Relationship Id="rId2" Type="http://schemas.openxmlformats.org/officeDocument/2006/relationships/hyperlink" Target="http://www.smartfamilytravel.de/erlebnisse/auf-der-flucht-vor-zeus/"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4"/>
          <p:cNvSpPr>
            <a:spLocks noGrp="1" noChangeArrowheads="1"/>
          </p:cNvSpPr>
          <p:nvPr>
            <p:ph type="ctrTitle"/>
          </p:nvPr>
        </p:nvSpPr>
        <p:spPr/>
        <p:txBody>
          <a:bodyPr/>
          <a:lstStyle/>
          <a:p>
            <a:r>
              <a:rPr lang="el-GR" sz="3800" b="1"/>
              <a:t>ΠΕΡΙΦΕΡΕΙΑ ΚΡΗΤΗΣ </a:t>
            </a:r>
            <a:br>
              <a:rPr lang="el-GR" sz="3800" b="1"/>
            </a:br>
            <a:r>
              <a:rPr lang="el-GR" sz="3800" b="1"/>
              <a:t>Π.Ε. ΛΑΣΙΘΙΟΥ</a:t>
            </a:r>
            <a:br>
              <a:rPr lang="el-GR" sz="3800" b="1"/>
            </a:br>
            <a:endParaRPr lang="el-GR" sz="3800" b="1"/>
          </a:p>
        </p:txBody>
      </p:sp>
      <p:sp>
        <p:nvSpPr>
          <p:cNvPr id="33797" name="Rectangle 5"/>
          <p:cNvSpPr>
            <a:spLocks noGrp="1" noChangeArrowheads="1"/>
          </p:cNvSpPr>
          <p:nvPr>
            <p:ph type="subTitle" idx="1"/>
          </p:nvPr>
        </p:nvSpPr>
        <p:spPr/>
        <p:txBody>
          <a:bodyPr/>
          <a:lstStyle/>
          <a:p>
            <a:endParaRPr lang="el-GR" sz="2000" b="1" dirty="0">
              <a:solidFill>
                <a:schemeClr val="accent6">
                  <a:lumMod val="75000"/>
                </a:schemeClr>
              </a:solidFill>
            </a:endParaRPr>
          </a:p>
          <a:p>
            <a:r>
              <a:rPr lang="el-GR" sz="3000" b="1" dirty="0">
                <a:solidFill>
                  <a:schemeClr val="accent6">
                    <a:lumMod val="75000"/>
                  </a:schemeClr>
                </a:solidFill>
              </a:rPr>
              <a:t>ΑΠΟΛΟΓΙΣΜΟΣ </a:t>
            </a:r>
            <a:r>
              <a:rPr lang="el-GR" sz="3000" b="1" dirty="0" smtClean="0">
                <a:solidFill>
                  <a:schemeClr val="accent6">
                    <a:lumMod val="75000"/>
                  </a:schemeClr>
                </a:solidFill>
              </a:rPr>
              <a:t>201</a:t>
            </a:r>
            <a:r>
              <a:rPr lang="en-US" sz="3000" b="1" dirty="0" smtClean="0">
                <a:solidFill>
                  <a:schemeClr val="accent6">
                    <a:lumMod val="75000"/>
                  </a:schemeClr>
                </a:solidFill>
              </a:rPr>
              <a:t>4</a:t>
            </a:r>
            <a:endParaRPr lang="el-GR" sz="3000" b="1" dirty="0">
              <a:solidFill>
                <a:schemeClr val="accent6">
                  <a:lumMod val="75000"/>
                </a:schemeClr>
              </a:solidFill>
            </a:endParaRPr>
          </a:p>
        </p:txBody>
      </p:sp>
      <p:sp>
        <p:nvSpPr>
          <p:cNvPr id="4" name="3 - Θέση αριθμού διαφάνειας"/>
          <p:cNvSpPr>
            <a:spLocks noGrp="1"/>
          </p:cNvSpPr>
          <p:nvPr>
            <p:ph type="sldNum" sz="quarter" idx="4"/>
          </p:nvPr>
        </p:nvSpPr>
        <p:spPr/>
        <p:txBody>
          <a:bodyPr/>
          <a:lstStyle/>
          <a:p>
            <a:fld id="{1B21A2BA-785D-422D-A4CE-EAFD300FCAC9}" type="slidenum">
              <a:rPr lang="el-GR" smtClean="0"/>
              <a:pPr/>
              <a:t>1</a:t>
            </a:fld>
            <a:endParaRPr lang="el-GR"/>
          </a:p>
        </p:txBody>
      </p:sp>
      <p:sp>
        <p:nvSpPr>
          <p:cNvPr id="5" name="4 - Θέση υποσέλιδου"/>
          <p:cNvSpPr>
            <a:spLocks noGrp="1"/>
          </p:cNvSpPr>
          <p:nvPr>
            <p:ph type="ftr" sz="quarter" idx="3"/>
          </p:nvPr>
        </p:nvSpPr>
        <p:spPr/>
        <p:txBody>
          <a:bodyPr/>
          <a:lstStyle/>
          <a:p>
            <a:r>
              <a:rPr lang="el-GR" dirty="0" smtClean="0">
                <a:solidFill>
                  <a:schemeClr val="accent6">
                    <a:lumMod val="75000"/>
                  </a:schemeClr>
                </a:solidFill>
              </a:rPr>
              <a:t>Π.Ε.Λ. ΑΠΟΛΟΓΙΣΜΟΣ 201</a:t>
            </a:r>
            <a:r>
              <a:rPr lang="en-US" dirty="0" smtClean="0">
                <a:solidFill>
                  <a:schemeClr val="accent6">
                    <a:lumMod val="75000"/>
                  </a:schemeClr>
                </a:solidFill>
              </a:rPr>
              <a:t>4</a:t>
            </a:r>
            <a:endParaRPr lang="el-GR"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20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None/>
            </a:pPr>
            <a:r>
              <a:rPr lang="el-GR" sz="1200" b="1" dirty="0" smtClean="0">
                <a:solidFill>
                  <a:schemeClr val="accent6">
                    <a:lumMod val="75000"/>
                  </a:schemeClr>
                </a:solidFill>
                <a:latin typeface="Verdana" pitchFamily="34" charset="0"/>
              </a:rPr>
              <a:t>ΔΙΑΜΟΡΦΩΜΕΝΟΣ ΠΡΟΥΠΟΛΟΓΙΣΜΟΣ 2014</a:t>
            </a:r>
            <a:r>
              <a:rPr lang="en-US" sz="1200" b="1" dirty="0" smtClean="0">
                <a:solidFill>
                  <a:schemeClr val="accent6">
                    <a:lumMod val="75000"/>
                  </a:schemeClr>
                </a:solidFill>
                <a:latin typeface="Verdana" pitchFamily="34" charset="0"/>
              </a:rPr>
              <a:t>*</a:t>
            </a:r>
            <a:endParaRPr lang="el-GR" sz="1200" dirty="0" smtClean="0">
              <a:solidFill>
                <a:schemeClr val="accent6">
                  <a:lumMod val="75000"/>
                </a:schemeClr>
              </a:solidFill>
              <a:latin typeface="Verdana" pitchFamily="34" charset="0"/>
            </a:endParaRPr>
          </a:p>
          <a:p>
            <a:pPr>
              <a:lnSpc>
                <a:spcPct val="150000"/>
              </a:lnSpc>
              <a:buNone/>
            </a:pPr>
            <a:r>
              <a:rPr lang="el-GR" sz="1200" b="1" dirty="0" smtClean="0">
                <a:solidFill>
                  <a:schemeClr val="accent6">
                    <a:lumMod val="75000"/>
                  </a:schemeClr>
                </a:solidFill>
                <a:latin typeface="Verdana" pitchFamily="34" charset="0"/>
              </a:rPr>
              <a:t>	</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Προϋπολογισμός 2011 = 26.566.640,38 </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Προϋπολογισμός 2012 = 25.401.120,10 </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Προϋπολογισμός 2013 = 21.124.304,70</a:t>
            </a:r>
          </a:p>
          <a:p>
            <a:pPr>
              <a:lnSpc>
                <a:spcPct val="150000"/>
              </a:lnSpc>
              <a:buFont typeface="Wingdings" pitchFamily="2" charset="2"/>
              <a:buChar char="Ø"/>
            </a:pPr>
            <a:r>
              <a:rPr lang="el-GR" sz="1200" b="1" dirty="0" smtClean="0">
                <a:solidFill>
                  <a:schemeClr val="accent6">
                    <a:lumMod val="75000"/>
                  </a:schemeClr>
                </a:solidFill>
                <a:latin typeface="Verdana" pitchFamily="34" charset="0"/>
              </a:rPr>
              <a:t>Προϋπολογισμός 2014 = 14.241.489,37</a:t>
            </a:r>
          </a:p>
          <a:p>
            <a:pPr>
              <a:buNone/>
            </a:pPr>
            <a:endParaRPr lang="el-GR" sz="1200" dirty="0" smtClean="0">
              <a:solidFill>
                <a:schemeClr val="accent6">
                  <a:lumMod val="75000"/>
                </a:schemeClr>
              </a:solidFill>
              <a:latin typeface="Verdana" pitchFamily="34" charset="0"/>
            </a:endParaRPr>
          </a:p>
          <a:p>
            <a:pPr>
              <a:buNone/>
            </a:pPr>
            <a:endParaRPr lang="el-GR" sz="1200" dirty="0" smtClean="0">
              <a:solidFill>
                <a:schemeClr val="accent6">
                  <a:lumMod val="75000"/>
                </a:schemeClr>
              </a:solidFill>
              <a:latin typeface="Verdana" pitchFamily="34" charset="0"/>
            </a:endParaRPr>
          </a:p>
          <a:p>
            <a:pPr>
              <a:buNone/>
            </a:pPr>
            <a:endParaRPr lang="el-GR" sz="1200" dirty="0" smtClean="0">
              <a:solidFill>
                <a:schemeClr val="accent6">
                  <a:lumMod val="75000"/>
                </a:schemeClr>
              </a:solidFill>
              <a:latin typeface="Verdana" pitchFamily="34" charset="0"/>
            </a:endParaRPr>
          </a:p>
          <a:p>
            <a:pPr>
              <a:buNone/>
            </a:pPr>
            <a:r>
              <a:rPr lang="en-US" sz="1200" b="1"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(*προσωρινά στοιχεία Ιανουάριος 2015)</a:t>
            </a:r>
            <a:r>
              <a:rPr lang="en-US"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None/>
            </a:pP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10</a:t>
            </a:fld>
            <a:endParaRPr lang="el-G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20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None/>
            </a:pPr>
            <a:r>
              <a:rPr lang="el-GR" sz="1200" b="1" dirty="0" smtClean="0">
                <a:solidFill>
                  <a:schemeClr val="accent6">
                    <a:lumMod val="75000"/>
                  </a:schemeClr>
                </a:solidFill>
                <a:latin typeface="Verdana" pitchFamily="34" charset="0"/>
              </a:rPr>
              <a:t>ΔΙΑΜΟΡΦΩΜΕΝΟΣ ΠΡΟΥΠΟΛΟΓΙΣΜΟΣ 2014</a:t>
            </a:r>
            <a:r>
              <a:rPr lang="en-US" sz="1200" b="1" dirty="0" smtClean="0">
                <a:solidFill>
                  <a:schemeClr val="accent6">
                    <a:lumMod val="75000"/>
                  </a:schemeClr>
                </a:solidFill>
                <a:latin typeface="Verdana" pitchFamily="34" charset="0"/>
              </a:rPr>
              <a:t>*</a:t>
            </a:r>
            <a:br>
              <a:rPr lang="en-US" sz="1200" b="1" dirty="0" smtClean="0">
                <a:solidFill>
                  <a:schemeClr val="accent6">
                    <a:lumMod val="75000"/>
                  </a:schemeClr>
                </a:solidFill>
                <a:latin typeface="Verdana" pitchFamily="34" charset="0"/>
              </a:rPr>
            </a:br>
            <a:endParaRPr lang="el-GR" sz="1200" dirty="0" smtClean="0">
              <a:solidFill>
                <a:schemeClr val="accent6">
                  <a:lumMod val="75000"/>
                </a:schemeClr>
              </a:solidFill>
              <a:latin typeface="Verdana" pitchFamily="34" charset="0"/>
            </a:endParaRPr>
          </a:p>
          <a:p>
            <a:pPr algn="ctr">
              <a:buNone/>
            </a:pPr>
            <a:endParaRPr lang="el-GR" sz="1200" b="1" dirty="0" smtClean="0">
              <a:solidFill>
                <a:schemeClr val="accent6">
                  <a:lumMod val="75000"/>
                </a:schemeClr>
              </a:solidFill>
              <a:latin typeface="Verdana" pitchFamily="34" charset="0"/>
            </a:endParaRPr>
          </a:p>
          <a:p>
            <a:pPr algn="ctr">
              <a:buNone/>
            </a:pPr>
            <a:r>
              <a:rPr lang="el-GR" sz="1200" b="1" dirty="0" smtClean="0">
                <a:solidFill>
                  <a:schemeClr val="accent6">
                    <a:lumMod val="75000"/>
                  </a:schemeClr>
                </a:solidFill>
                <a:latin typeface="Verdana" pitchFamily="34" charset="0"/>
              </a:rPr>
              <a:t>	</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Έσοδα</a:t>
            </a: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14.241.489,37 €</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Έξοδα</a:t>
            </a: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14.241.489,37</a:t>
            </a: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Ταμειακό Υπόλοιπο</a:t>
            </a:r>
            <a:r>
              <a:rPr lang="en-US" sz="1200" dirty="0" smtClean="0">
                <a:solidFill>
                  <a:schemeClr val="accent6">
                    <a:lumMod val="75000"/>
                  </a:schemeClr>
                </a:solidFill>
                <a:latin typeface="Verdana" pitchFamily="34" charset="0"/>
              </a:rPr>
              <a:t> 201</a:t>
            </a:r>
            <a:r>
              <a:rPr lang="el-GR" sz="1200" dirty="0" smtClean="0">
                <a:solidFill>
                  <a:schemeClr val="accent6">
                    <a:lumMod val="75000"/>
                  </a:schemeClr>
                </a:solidFill>
                <a:latin typeface="Verdana" pitchFamily="34" charset="0"/>
              </a:rPr>
              <a:t>3</a:t>
            </a: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6.617.367,33 €</a:t>
            </a:r>
          </a:p>
          <a:p>
            <a:pPr>
              <a:lnSpc>
                <a:spcPct val="150000"/>
              </a:lnSpc>
              <a:buNone/>
            </a:pPr>
            <a:endParaRPr lang="el-GR" sz="1200" dirty="0" smtClean="0">
              <a:solidFill>
                <a:schemeClr val="accent6">
                  <a:lumMod val="75000"/>
                </a:schemeClr>
              </a:solidFill>
              <a:latin typeface="Verdana" pitchFamily="34" charset="0"/>
            </a:endParaRPr>
          </a:p>
          <a:p>
            <a:pPr>
              <a:lnSpc>
                <a:spcPct val="150000"/>
              </a:lnSpc>
              <a:buNone/>
            </a:pPr>
            <a:endParaRPr lang="el-GR" sz="1200" dirty="0" smtClean="0">
              <a:solidFill>
                <a:schemeClr val="accent6">
                  <a:lumMod val="75000"/>
                </a:schemeClr>
              </a:solidFill>
              <a:latin typeface="Verdana" pitchFamily="34" charset="0"/>
            </a:endParaRPr>
          </a:p>
          <a:p>
            <a:pPr>
              <a:lnSpc>
                <a:spcPct val="150000"/>
              </a:lnSpc>
              <a:buNone/>
            </a:pPr>
            <a:endParaRPr lang="el-GR" sz="1200" dirty="0" smtClean="0">
              <a:solidFill>
                <a:schemeClr val="accent6">
                  <a:lumMod val="75000"/>
                </a:schemeClr>
              </a:solidFill>
              <a:latin typeface="Verdana" pitchFamily="34" charset="0"/>
            </a:endParaRPr>
          </a:p>
          <a:p>
            <a:pPr>
              <a:lnSpc>
                <a:spcPct val="150000"/>
              </a:lnSpc>
              <a:buNone/>
            </a:pPr>
            <a:endParaRPr lang="el-GR" sz="1200" dirty="0" smtClean="0">
              <a:solidFill>
                <a:schemeClr val="accent6">
                  <a:lumMod val="75000"/>
                </a:schemeClr>
              </a:solidFill>
              <a:latin typeface="Verdana" pitchFamily="34" charset="0"/>
            </a:endParaRPr>
          </a:p>
          <a:p>
            <a:pPr>
              <a:lnSpc>
                <a:spcPct val="150000"/>
              </a:lnSpc>
              <a:buNone/>
            </a:pP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(*προσωρινά στοιχεία Φεβρουάριος 2015)</a:t>
            </a:r>
            <a:r>
              <a:rPr lang="en-US" sz="1200" dirty="0" smtClean="0">
                <a:solidFill>
                  <a:schemeClr val="accent6">
                    <a:lumMod val="75000"/>
                  </a:schemeClr>
                </a:solidFill>
                <a:latin typeface="Verdana" pitchFamily="34" charset="0"/>
              </a:rPr>
              <a:t> </a:t>
            </a: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11</a:t>
            </a:fld>
            <a:endParaRPr lang="el-G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20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None/>
            </a:pPr>
            <a:r>
              <a:rPr lang="el-GR" sz="1200" b="1" dirty="0" smtClean="0">
                <a:solidFill>
                  <a:schemeClr val="accent6">
                    <a:lumMod val="75000"/>
                  </a:schemeClr>
                </a:solidFill>
                <a:latin typeface="Verdana" pitchFamily="34" charset="0"/>
              </a:rPr>
              <a:t>ΑΠΟΛΟΓΙΣΜΟΣ 2014</a:t>
            </a:r>
            <a:r>
              <a:rPr lang="en-US" sz="1200" b="1" dirty="0" smtClean="0">
                <a:solidFill>
                  <a:schemeClr val="accent6">
                    <a:lumMod val="75000"/>
                  </a:schemeClr>
                </a:solidFill>
                <a:latin typeface="Verdana" pitchFamily="34" charset="0"/>
              </a:rPr>
              <a:t>*</a:t>
            </a:r>
            <a:br>
              <a:rPr lang="en-US" sz="1200" b="1" dirty="0" smtClean="0">
                <a:solidFill>
                  <a:schemeClr val="accent6">
                    <a:lumMod val="75000"/>
                  </a:schemeClr>
                </a:solidFill>
                <a:latin typeface="Verdana" pitchFamily="34" charset="0"/>
              </a:rPr>
            </a:br>
            <a:endParaRPr lang="el-GR" sz="1200" dirty="0" smtClean="0">
              <a:solidFill>
                <a:schemeClr val="accent6">
                  <a:lumMod val="75000"/>
                </a:schemeClr>
              </a:solidFill>
              <a:latin typeface="Verdana" pitchFamily="34" charset="0"/>
            </a:endParaRPr>
          </a:p>
          <a:p>
            <a:pPr algn="ctr">
              <a:buNone/>
            </a:pPr>
            <a:endParaRPr lang="el-GR" sz="1200" b="1" dirty="0" smtClean="0">
              <a:solidFill>
                <a:schemeClr val="accent6">
                  <a:lumMod val="75000"/>
                </a:schemeClr>
              </a:solidFill>
              <a:latin typeface="Verdana" pitchFamily="34" charset="0"/>
            </a:endParaRPr>
          </a:p>
          <a:p>
            <a:pPr algn="ctr">
              <a:buNone/>
            </a:pPr>
            <a:r>
              <a:rPr lang="el-GR" sz="1200" b="1" dirty="0" smtClean="0">
                <a:solidFill>
                  <a:schemeClr val="accent6">
                    <a:lumMod val="75000"/>
                  </a:schemeClr>
                </a:solidFill>
                <a:latin typeface="Verdana" pitchFamily="34" charset="0"/>
              </a:rPr>
              <a:t>	</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Εισπραχθέντα</a:t>
            </a: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12.322.404,77 €</a:t>
            </a:r>
            <a:r>
              <a:rPr lang="en-US"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Font typeface="Wingdings" pitchFamily="2" charset="2"/>
              <a:buChar char="Ø"/>
            </a:pPr>
            <a:r>
              <a:rPr lang="el-GR" sz="1200" dirty="0" err="1" smtClean="0">
                <a:solidFill>
                  <a:schemeClr val="accent6">
                    <a:lumMod val="75000"/>
                  </a:schemeClr>
                </a:solidFill>
                <a:latin typeface="Verdana" pitchFamily="34" charset="0"/>
              </a:rPr>
              <a:t>Ενταλθέντα</a:t>
            </a:r>
            <a:r>
              <a:rPr lang="en-US" sz="1200" dirty="0" smtClean="0">
                <a:solidFill>
                  <a:schemeClr val="accent6">
                    <a:lumMod val="75000"/>
                  </a:schemeClr>
                </a:solidFill>
                <a:latin typeface="Verdana" pitchFamily="34" charset="0"/>
              </a:rPr>
              <a:t>:</a:t>
            </a:r>
            <a:r>
              <a:rPr lang="el-GR" sz="1200" dirty="0" smtClean="0">
                <a:solidFill>
                  <a:schemeClr val="accent6">
                    <a:lumMod val="75000"/>
                  </a:schemeClr>
                </a:solidFill>
                <a:latin typeface="Verdana" pitchFamily="34" charset="0"/>
              </a:rPr>
              <a:t> 7.547.804,97 €</a:t>
            </a:r>
            <a:r>
              <a:rPr lang="en-US"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Font typeface="Wingdings" pitchFamily="2" charset="2"/>
              <a:buChar char="Ø"/>
            </a:pPr>
            <a:r>
              <a:rPr lang="el-GR" sz="1200" dirty="0" smtClean="0">
                <a:solidFill>
                  <a:schemeClr val="accent6">
                    <a:lumMod val="75000"/>
                  </a:schemeClr>
                </a:solidFill>
                <a:latin typeface="Verdana" pitchFamily="34" charset="0"/>
              </a:rPr>
              <a:t>Τ</a:t>
            </a:r>
            <a:r>
              <a:rPr lang="en-US" sz="1200" dirty="0" smtClean="0">
                <a:solidFill>
                  <a:schemeClr val="accent6">
                    <a:lumMod val="75000"/>
                  </a:schemeClr>
                </a:solidFill>
                <a:latin typeface="Verdana" pitchFamily="34" charset="0"/>
              </a:rPr>
              <a:t>.</a:t>
            </a:r>
            <a:r>
              <a:rPr lang="el-GR" sz="1200" dirty="0" smtClean="0">
                <a:solidFill>
                  <a:schemeClr val="accent6">
                    <a:lumMod val="75000"/>
                  </a:schemeClr>
                </a:solidFill>
                <a:latin typeface="Verdana" pitchFamily="34" charset="0"/>
              </a:rPr>
              <a:t> Υ. που μεταφέρεται στο 2015</a:t>
            </a: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4.774.599,80 €</a:t>
            </a:r>
          </a:p>
          <a:p>
            <a:pPr>
              <a:lnSpc>
                <a:spcPct val="150000"/>
              </a:lnSpc>
              <a:buNone/>
            </a:pPr>
            <a:endParaRPr lang="el-GR" sz="1200" dirty="0" smtClean="0">
              <a:solidFill>
                <a:schemeClr val="accent6">
                  <a:lumMod val="75000"/>
                </a:schemeClr>
              </a:solidFill>
              <a:latin typeface="Verdana" pitchFamily="34" charset="0"/>
            </a:endParaRPr>
          </a:p>
          <a:p>
            <a:pPr>
              <a:lnSpc>
                <a:spcPct val="150000"/>
              </a:lnSpc>
              <a:buNone/>
            </a:pPr>
            <a:endParaRPr lang="el-GR" sz="1200" dirty="0" smtClean="0">
              <a:solidFill>
                <a:schemeClr val="accent6">
                  <a:lumMod val="75000"/>
                </a:schemeClr>
              </a:solidFill>
              <a:latin typeface="Verdana" pitchFamily="34" charset="0"/>
            </a:endParaRPr>
          </a:p>
          <a:p>
            <a:pPr>
              <a:lnSpc>
                <a:spcPct val="150000"/>
              </a:lnSpc>
              <a:buNone/>
            </a:pPr>
            <a:endParaRPr lang="el-GR" sz="1200" dirty="0" smtClean="0">
              <a:solidFill>
                <a:schemeClr val="accent6">
                  <a:lumMod val="75000"/>
                </a:schemeClr>
              </a:solidFill>
              <a:latin typeface="Verdana" pitchFamily="34" charset="0"/>
            </a:endParaRPr>
          </a:p>
          <a:p>
            <a:pPr>
              <a:lnSpc>
                <a:spcPct val="150000"/>
              </a:lnSpc>
              <a:buNone/>
            </a:pPr>
            <a:endParaRPr lang="el-GR" sz="1200" dirty="0" smtClean="0">
              <a:solidFill>
                <a:schemeClr val="accent6">
                  <a:lumMod val="75000"/>
                </a:schemeClr>
              </a:solidFill>
              <a:latin typeface="Verdana" pitchFamily="34" charset="0"/>
            </a:endParaRPr>
          </a:p>
          <a:p>
            <a:pPr>
              <a:lnSpc>
                <a:spcPct val="150000"/>
              </a:lnSpc>
              <a:buNone/>
            </a:pP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(*προσωρινά στοιχεία Ιανουάριος 2015)</a:t>
            </a:r>
            <a:r>
              <a:rPr lang="en-US" sz="1200" dirty="0" smtClean="0">
                <a:solidFill>
                  <a:schemeClr val="accent6">
                    <a:lumMod val="75000"/>
                  </a:schemeClr>
                </a:solidFill>
                <a:latin typeface="Verdana" pitchFamily="34" charset="0"/>
              </a:rPr>
              <a:t> </a:t>
            </a: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12</a:t>
            </a:fld>
            <a:endParaRPr lang="el-G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20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None/>
            </a:pPr>
            <a:r>
              <a:rPr lang="el-GR" sz="1400" b="1" dirty="0" smtClean="0">
                <a:solidFill>
                  <a:schemeClr val="accent6">
                    <a:lumMod val="75000"/>
                  </a:schemeClr>
                </a:solidFill>
                <a:latin typeface="Verdana" pitchFamily="34" charset="0"/>
              </a:rPr>
              <a:t>ΕΣΟΔΑ 2014</a:t>
            </a:r>
            <a:br>
              <a:rPr lang="el-GR" sz="1400" b="1" dirty="0" smtClean="0">
                <a:solidFill>
                  <a:schemeClr val="accent6">
                    <a:lumMod val="75000"/>
                  </a:schemeClr>
                </a:solidFill>
                <a:latin typeface="Verdana" pitchFamily="34" charset="0"/>
              </a:rPr>
            </a:br>
            <a:endParaRPr lang="el-GR" sz="1400" b="1" dirty="0" smtClean="0">
              <a:solidFill>
                <a:schemeClr val="accent6">
                  <a:lumMod val="75000"/>
                </a:schemeClr>
              </a:solidFill>
              <a:latin typeface="Verdana" pitchFamily="34" charset="0"/>
            </a:endParaRPr>
          </a:p>
          <a:p>
            <a:pPr algn="ctr">
              <a:buNone/>
            </a:pPr>
            <a:r>
              <a:rPr lang="el-GR" sz="1200" b="1" dirty="0" smtClean="0">
                <a:solidFill>
                  <a:schemeClr val="bg2"/>
                </a:solidFill>
                <a:latin typeface="Verdana" pitchFamily="34" charset="0"/>
              </a:rPr>
              <a:t>	</a:t>
            </a:r>
          </a:p>
        </p:txBody>
      </p:sp>
      <p:graphicFrame>
        <p:nvGraphicFramePr>
          <p:cNvPr id="6" name="5 - Πίνακας"/>
          <p:cNvGraphicFramePr>
            <a:graphicFrameLocks noGrp="1"/>
          </p:cNvGraphicFramePr>
          <p:nvPr/>
        </p:nvGraphicFramePr>
        <p:xfrm>
          <a:off x="2123728" y="5085184"/>
          <a:ext cx="4809146" cy="290881"/>
        </p:xfrm>
        <a:graphic>
          <a:graphicData uri="http://schemas.openxmlformats.org/drawingml/2006/table">
            <a:tbl>
              <a:tblPr/>
              <a:tblGrid>
                <a:gridCol w="4809146"/>
              </a:tblGrid>
              <a:tr h="290881">
                <a:tc>
                  <a:txBody>
                    <a:bodyPr/>
                    <a:lstStyle/>
                    <a:p>
                      <a:pPr algn="l" fontAlgn="b"/>
                      <a:r>
                        <a:rPr lang="el-GR" sz="1000" b="0" i="0" u="none" strike="noStrike" dirty="0">
                          <a:solidFill>
                            <a:schemeClr val="accent6">
                              <a:lumMod val="75000"/>
                            </a:schemeClr>
                          </a:solidFill>
                          <a:latin typeface="Verdana"/>
                        </a:rPr>
                        <a:t>* </a:t>
                      </a:r>
                      <a:r>
                        <a:rPr lang="el-GR" sz="1000" b="0" i="0" u="none" strike="noStrike" dirty="0" smtClean="0">
                          <a:solidFill>
                            <a:schemeClr val="accent6">
                              <a:lumMod val="75000"/>
                            </a:schemeClr>
                          </a:solidFill>
                          <a:latin typeface="Verdana"/>
                        </a:rPr>
                        <a:t>Από </a:t>
                      </a:r>
                      <a:r>
                        <a:rPr lang="el-GR" sz="1000" b="0" i="0" u="none" strike="noStrike" dirty="0">
                          <a:solidFill>
                            <a:schemeClr val="accent6">
                              <a:lumMod val="75000"/>
                            </a:schemeClr>
                          </a:solidFill>
                          <a:latin typeface="Verdana"/>
                        </a:rPr>
                        <a:t>τα λειτουργικά διαθέσαμε τα </a:t>
                      </a:r>
                      <a:r>
                        <a:rPr lang="el-GR" sz="1000" b="0" i="0" u="none" strike="noStrike" dirty="0" smtClean="0">
                          <a:solidFill>
                            <a:schemeClr val="accent6">
                              <a:lumMod val="75000"/>
                            </a:schemeClr>
                          </a:solidFill>
                          <a:latin typeface="Verdana"/>
                        </a:rPr>
                        <a:t>500.000,00€ </a:t>
                      </a:r>
                      <a:r>
                        <a:rPr lang="el-GR" sz="1000" b="0" i="0" u="none" strike="noStrike" dirty="0">
                          <a:solidFill>
                            <a:schemeClr val="accent6">
                              <a:lumMod val="75000"/>
                            </a:schemeClr>
                          </a:solidFill>
                          <a:latin typeface="Verdana"/>
                        </a:rPr>
                        <a:t>για τις επενδύσεις </a:t>
                      </a:r>
                    </a:p>
                  </a:txBody>
                  <a:tcPr marL="9525" marR="9525" marT="9525" marB="0" anchor="b">
                    <a:lnL>
                      <a:noFill/>
                    </a:lnL>
                    <a:lnR>
                      <a:noFill/>
                    </a:lnR>
                    <a:lnT>
                      <a:noFill/>
                    </a:lnT>
                    <a:lnB>
                      <a:noFill/>
                    </a:lnB>
                  </a:tcPr>
                </a:tc>
              </a:tr>
            </a:tbl>
          </a:graphicData>
        </a:graphic>
      </p:graphicFrame>
      <p:sp>
        <p:nvSpPr>
          <p:cNvPr id="7" name="6 - Θέση αριθμού διαφάνειας"/>
          <p:cNvSpPr>
            <a:spLocks noGrp="1"/>
          </p:cNvSpPr>
          <p:nvPr>
            <p:ph type="sldNum" sz="quarter" idx="11"/>
          </p:nvPr>
        </p:nvSpPr>
        <p:spPr/>
        <p:txBody>
          <a:bodyPr/>
          <a:lstStyle/>
          <a:p>
            <a:fld id="{2AE15C19-2F5D-4242-883D-D415B0E5E04F}" type="slidenum">
              <a:rPr lang="el-GR" smtClean="0"/>
              <a:pPr/>
              <a:t>13</a:t>
            </a:fld>
            <a:endParaRPr lang="el-GR"/>
          </a:p>
        </p:txBody>
      </p:sp>
      <p:graphicFrame>
        <p:nvGraphicFramePr>
          <p:cNvPr id="8" name="7 - Πίνακας"/>
          <p:cNvGraphicFramePr>
            <a:graphicFrameLocks noGrp="1"/>
          </p:cNvGraphicFramePr>
          <p:nvPr/>
        </p:nvGraphicFramePr>
        <p:xfrm>
          <a:off x="1475656" y="2492896"/>
          <a:ext cx="6096000" cy="2232245"/>
        </p:xfrm>
        <a:graphic>
          <a:graphicData uri="http://schemas.openxmlformats.org/drawingml/2006/table">
            <a:tbl>
              <a:tblPr firstRow="1" bandRow="1">
                <a:tableStyleId>{91EBBBCC-DAD2-459C-BE2E-F6DE35CF9A28}</a:tableStyleId>
              </a:tblPr>
              <a:tblGrid>
                <a:gridCol w="1524000"/>
                <a:gridCol w="1524000"/>
                <a:gridCol w="1524000"/>
                <a:gridCol w="1524000"/>
              </a:tblGrid>
              <a:tr h="446449">
                <a:tc>
                  <a:txBody>
                    <a:bodyPr/>
                    <a:lstStyle/>
                    <a:p>
                      <a:pPr algn="ctr"/>
                      <a:r>
                        <a:rPr lang="el-GR" sz="1100" dirty="0" smtClean="0">
                          <a:solidFill>
                            <a:schemeClr val="bg1"/>
                          </a:solidFill>
                          <a:latin typeface="Verdana" pitchFamily="34" charset="0"/>
                        </a:rPr>
                        <a:t>ΚΑΠ-ΕΣΟΔΑ</a:t>
                      </a:r>
                      <a:endParaRPr lang="el-GR" sz="1100" dirty="0">
                        <a:solidFill>
                          <a:schemeClr val="bg1"/>
                        </a:solidFill>
                        <a:latin typeface="Verdana" pitchFamily="34" charset="0"/>
                      </a:endParaRPr>
                    </a:p>
                  </a:txBody>
                  <a:tcPr/>
                </a:tc>
                <a:tc>
                  <a:txBody>
                    <a:bodyPr/>
                    <a:lstStyle/>
                    <a:p>
                      <a:pPr algn="ctr"/>
                      <a:r>
                        <a:rPr lang="el-GR" sz="1100" dirty="0" smtClean="0">
                          <a:solidFill>
                            <a:schemeClr val="bg1"/>
                          </a:solidFill>
                          <a:latin typeface="Verdana" pitchFamily="34" charset="0"/>
                        </a:rPr>
                        <a:t>2012</a:t>
                      </a:r>
                      <a:endParaRPr lang="el-GR" sz="1100" dirty="0">
                        <a:solidFill>
                          <a:schemeClr val="bg1"/>
                        </a:solidFill>
                        <a:latin typeface="Verdana" pitchFamily="34" charset="0"/>
                      </a:endParaRPr>
                    </a:p>
                  </a:txBody>
                  <a:tcPr/>
                </a:tc>
                <a:tc>
                  <a:txBody>
                    <a:bodyPr/>
                    <a:lstStyle/>
                    <a:p>
                      <a:pPr algn="ctr"/>
                      <a:r>
                        <a:rPr lang="el-GR" sz="1100" dirty="0" smtClean="0">
                          <a:solidFill>
                            <a:schemeClr val="bg1"/>
                          </a:solidFill>
                          <a:latin typeface="Verdana" pitchFamily="34" charset="0"/>
                        </a:rPr>
                        <a:t>2013</a:t>
                      </a:r>
                      <a:endParaRPr lang="el-GR" sz="1100" dirty="0">
                        <a:solidFill>
                          <a:schemeClr val="bg1"/>
                        </a:solidFill>
                        <a:latin typeface="Verdana" pitchFamily="34" charset="0"/>
                      </a:endParaRPr>
                    </a:p>
                  </a:txBody>
                  <a:tcPr/>
                </a:tc>
                <a:tc>
                  <a:txBody>
                    <a:bodyPr/>
                    <a:lstStyle/>
                    <a:p>
                      <a:pPr algn="ctr"/>
                      <a:r>
                        <a:rPr lang="el-GR" sz="1100" dirty="0" smtClean="0">
                          <a:solidFill>
                            <a:schemeClr val="bg1"/>
                          </a:solidFill>
                          <a:latin typeface="Verdana" pitchFamily="34" charset="0"/>
                        </a:rPr>
                        <a:t>2014</a:t>
                      </a:r>
                      <a:endParaRPr lang="el-GR" sz="1100" dirty="0">
                        <a:solidFill>
                          <a:schemeClr val="bg1"/>
                        </a:solidFill>
                        <a:latin typeface="Verdana" pitchFamily="34" charset="0"/>
                      </a:endParaRPr>
                    </a:p>
                  </a:txBody>
                  <a:tcPr/>
                </a:tc>
              </a:tr>
              <a:tr h="446449">
                <a:tc>
                  <a:txBody>
                    <a:bodyPr/>
                    <a:lstStyle/>
                    <a:p>
                      <a:r>
                        <a:rPr lang="el-GR" sz="1100" dirty="0" smtClean="0">
                          <a:solidFill>
                            <a:schemeClr val="accent6">
                              <a:lumMod val="75000"/>
                            </a:schemeClr>
                          </a:solidFill>
                          <a:latin typeface="Verdana" pitchFamily="34" charset="0"/>
                        </a:rPr>
                        <a:t>ΛΕΙΤΟΥΡΓΙΚΑ</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559.820,52</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676.243,36</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628.925,98</a:t>
                      </a:r>
                      <a:endParaRPr lang="el-GR" sz="1100" dirty="0">
                        <a:solidFill>
                          <a:schemeClr val="accent6">
                            <a:lumMod val="75000"/>
                          </a:schemeClr>
                        </a:solidFill>
                        <a:latin typeface="Verdana" pitchFamily="34" charset="0"/>
                      </a:endParaRPr>
                    </a:p>
                  </a:txBody>
                  <a:tcPr/>
                </a:tc>
              </a:tr>
              <a:tr h="446449">
                <a:tc>
                  <a:txBody>
                    <a:bodyPr/>
                    <a:lstStyle/>
                    <a:p>
                      <a:r>
                        <a:rPr lang="el-GR" sz="1100" dirty="0" smtClean="0">
                          <a:solidFill>
                            <a:schemeClr val="accent6">
                              <a:lumMod val="75000"/>
                            </a:schemeClr>
                          </a:solidFill>
                          <a:latin typeface="Verdana" pitchFamily="34" charset="0"/>
                        </a:rPr>
                        <a:t>ΕΠΕΝΔΥΣΕΙΣ</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71.653,47</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0</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0</a:t>
                      </a:r>
                      <a:endParaRPr lang="el-GR" sz="1100" dirty="0">
                        <a:solidFill>
                          <a:schemeClr val="accent6">
                            <a:lumMod val="75000"/>
                          </a:schemeClr>
                        </a:solidFill>
                        <a:latin typeface="Verdana" pitchFamily="34" charset="0"/>
                      </a:endParaRPr>
                    </a:p>
                  </a:txBody>
                  <a:tcPr/>
                </a:tc>
              </a:tr>
              <a:tr h="446449">
                <a:tc>
                  <a:txBody>
                    <a:bodyPr/>
                    <a:lstStyle/>
                    <a:p>
                      <a:r>
                        <a:rPr lang="el-GR" sz="1100" dirty="0" smtClean="0">
                          <a:solidFill>
                            <a:schemeClr val="accent6">
                              <a:lumMod val="75000"/>
                            </a:schemeClr>
                          </a:solidFill>
                          <a:latin typeface="Verdana" pitchFamily="34" charset="0"/>
                        </a:rPr>
                        <a:t>ΣΥΝΤ. ΟΔΙΚΟΥ ΔΙΚΤΥΟΥ</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108.900,19</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0</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0</a:t>
                      </a:r>
                      <a:endParaRPr lang="el-GR" sz="1100" dirty="0">
                        <a:solidFill>
                          <a:schemeClr val="accent6">
                            <a:lumMod val="75000"/>
                          </a:schemeClr>
                        </a:solidFill>
                        <a:latin typeface="Verdana" pitchFamily="34" charset="0"/>
                      </a:endParaRPr>
                    </a:p>
                  </a:txBody>
                  <a:tcPr/>
                </a:tc>
              </a:tr>
              <a:tr h="446449">
                <a:tc>
                  <a:txBody>
                    <a:bodyPr/>
                    <a:lstStyle/>
                    <a:p>
                      <a:r>
                        <a:rPr lang="el-GR" sz="1100" b="1" dirty="0" smtClean="0">
                          <a:solidFill>
                            <a:schemeClr val="accent6">
                              <a:lumMod val="75000"/>
                            </a:schemeClr>
                          </a:solidFill>
                          <a:latin typeface="Verdana" pitchFamily="34" charset="0"/>
                        </a:rPr>
                        <a:t>ΣΥΝΟΛΟ ΚΑΠ</a:t>
                      </a:r>
                      <a:endParaRPr lang="el-GR" sz="1100" b="1" dirty="0">
                        <a:solidFill>
                          <a:schemeClr val="accent6">
                            <a:lumMod val="75000"/>
                          </a:schemeClr>
                        </a:solidFill>
                        <a:latin typeface="Verdana" pitchFamily="34" charset="0"/>
                      </a:endParaRPr>
                    </a:p>
                  </a:txBody>
                  <a:tcPr/>
                </a:tc>
                <a:tc>
                  <a:txBody>
                    <a:bodyPr/>
                    <a:lstStyle/>
                    <a:p>
                      <a:pPr algn="ctr"/>
                      <a:r>
                        <a:rPr lang="el-GR" sz="1100" b="1" dirty="0" smtClean="0">
                          <a:solidFill>
                            <a:schemeClr val="accent6">
                              <a:lumMod val="75000"/>
                            </a:schemeClr>
                          </a:solidFill>
                          <a:latin typeface="Verdana" pitchFamily="34" charset="0"/>
                        </a:rPr>
                        <a:t>740.374,18</a:t>
                      </a:r>
                      <a:endParaRPr lang="el-GR" sz="1100" b="1" dirty="0">
                        <a:solidFill>
                          <a:schemeClr val="accent6">
                            <a:lumMod val="75000"/>
                          </a:schemeClr>
                        </a:solidFill>
                        <a:latin typeface="Verdana" pitchFamily="34" charset="0"/>
                      </a:endParaRPr>
                    </a:p>
                  </a:txBody>
                  <a:tcPr/>
                </a:tc>
                <a:tc>
                  <a:txBody>
                    <a:bodyPr/>
                    <a:lstStyle/>
                    <a:p>
                      <a:pPr algn="ctr"/>
                      <a:r>
                        <a:rPr lang="el-GR" sz="1100" b="1" dirty="0" smtClean="0">
                          <a:solidFill>
                            <a:schemeClr val="accent6">
                              <a:lumMod val="75000"/>
                            </a:schemeClr>
                          </a:solidFill>
                          <a:latin typeface="Verdana" pitchFamily="34" charset="0"/>
                        </a:rPr>
                        <a:t>676243,36</a:t>
                      </a:r>
                      <a:endParaRPr lang="el-GR" sz="1100" b="1" dirty="0">
                        <a:solidFill>
                          <a:schemeClr val="accent6">
                            <a:lumMod val="75000"/>
                          </a:schemeClr>
                        </a:solidFill>
                        <a:latin typeface="Verdana" pitchFamily="34" charset="0"/>
                      </a:endParaRPr>
                    </a:p>
                  </a:txBody>
                  <a:tcPr/>
                </a:tc>
                <a:tc>
                  <a:txBody>
                    <a:bodyPr/>
                    <a:lstStyle/>
                    <a:p>
                      <a:pPr algn="ctr"/>
                      <a:r>
                        <a:rPr lang="el-GR" sz="1100" b="1" dirty="0" smtClean="0">
                          <a:solidFill>
                            <a:schemeClr val="accent6">
                              <a:lumMod val="75000"/>
                            </a:schemeClr>
                          </a:solidFill>
                          <a:latin typeface="Verdana" pitchFamily="34" charset="0"/>
                        </a:rPr>
                        <a:t>628.925,98</a:t>
                      </a:r>
                      <a:endParaRPr lang="el-GR" sz="1100" b="1" dirty="0">
                        <a:solidFill>
                          <a:schemeClr val="accent6">
                            <a:lumMod val="75000"/>
                          </a:schemeClr>
                        </a:solidFill>
                        <a:latin typeface="Verdana"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20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None/>
            </a:pPr>
            <a:r>
              <a:rPr lang="el-GR" sz="1200" b="1" dirty="0" smtClean="0">
                <a:solidFill>
                  <a:schemeClr val="accent6">
                    <a:lumMod val="75000"/>
                  </a:schemeClr>
                </a:solidFill>
                <a:latin typeface="Verdana" pitchFamily="34" charset="0"/>
              </a:rPr>
              <a:t>ΕΣΟΔΑ-ΙΔΙΟΙ ΠΟΡΟΙ 2014</a:t>
            </a:r>
            <a:br>
              <a:rPr lang="el-GR" sz="1200" b="1" dirty="0" smtClean="0">
                <a:solidFill>
                  <a:schemeClr val="accent6">
                    <a:lumMod val="75000"/>
                  </a:schemeClr>
                </a:solidFill>
                <a:latin typeface="Verdana" pitchFamily="34" charset="0"/>
              </a:rPr>
            </a:br>
            <a:endParaRPr lang="el-GR" sz="1200" b="1" dirty="0" smtClean="0">
              <a:solidFill>
                <a:schemeClr val="accent6">
                  <a:lumMod val="75000"/>
                </a:schemeClr>
              </a:solidFill>
              <a:latin typeface="Verdana" pitchFamily="34" charset="0"/>
            </a:endParaRPr>
          </a:p>
          <a:p>
            <a:pPr algn="ctr">
              <a:buNone/>
            </a:pPr>
            <a:r>
              <a:rPr lang="el-GR" sz="1200" b="1" dirty="0" smtClean="0">
                <a:latin typeface="Verdana" pitchFamily="34" charset="0"/>
              </a:rPr>
              <a:t>	</a:t>
            </a: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14</a:t>
            </a:fld>
            <a:endParaRPr lang="el-GR"/>
          </a:p>
        </p:txBody>
      </p:sp>
      <p:graphicFrame>
        <p:nvGraphicFramePr>
          <p:cNvPr id="7" name="6 - Πίνακας"/>
          <p:cNvGraphicFramePr>
            <a:graphicFrameLocks noGrp="1"/>
          </p:cNvGraphicFramePr>
          <p:nvPr/>
        </p:nvGraphicFramePr>
        <p:xfrm>
          <a:off x="1619672" y="2492897"/>
          <a:ext cx="6602904" cy="2116830"/>
        </p:xfrm>
        <a:graphic>
          <a:graphicData uri="http://schemas.openxmlformats.org/drawingml/2006/table">
            <a:tbl>
              <a:tblPr firstRow="1" bandRow="1">
                <a:tableStyleId>{91EBBBCC-DAD2-459C-BE2E-F6DE35CF9A28}</a:tableStyleId>
              </a:tblPr>
              <a:tblGrid>
                <a:gridCol w="2330768"/>
                <a:gridCol w="1271972"/>
                <a:gridCol w="1500082"/>
                <a:gridCol w="1500082"/>
              </a:tblGrid>
              <a:tr h="423366">
                <a:tc>
                  <a:txBody>
                    <a:bodyPr/>
                    <a:lstStyle/>
                    <a:p>
                      <a:pPr algn="ctr"/>
                      <a:r>
                        <a:rPr lang="el-GR" sz="1100" dirty="0" smtClean="0">
                          <a:solidFill>
                            <a:schemeClr val="bg1"/>
                          </a:solidFill>
                          <a:latin typeface="Verdana" pitchFamily="34" charset="0"/>
                        </a:rPr>
                        <a:t>ΙΔΙΟΙ ΠΟΡΟΙ-ΕΣΟΔΑ</a:t>
                      </a:r>
                      <a:endParaRPr lang="el-GR" sz="1100" dirty="0">
                        <a:solidFill>
                          <a:schemeClr val="bg1"/>
                        </a:solidFill>
                        <a:latin typeface="Verdana" pitchFamily="34" charset="0"/>
                      </a:endParaRPr>
                    </a:p>
                  </a:txBody>
                  <a:tcPr/>
                </a:tc>
                <a:tc>
                  <a:txBody>
                    <a:bodyPr/>
                    <a:lstStyle/>
                    <a:p>
                      <a:pPr algn="ctr"/>
                      <a:r>
                        <a:rPr lang="el-GR" sz="1100" dirty="0" smtClean="0">
                          <a:solidFill>
                            <a:schemeClr val="bg1"/>
                          </a:solidFill>
                          <a:latin typeface="Verdana" pitchFamily="34" charset="0"/>
                        </a:rPr>
                        <a:t>2012</a:t>
                      </a:r>
                      <a:endParaRPr lang="el-GR" sz="1100" dirty="0">
                        <a:solidFill>
                          <a:schemeClr val="bg1"/>
                        </a:solidFill>
                        <a:latin typeface="Verdana" pitchFamily="34" charset="0"/>
                      </a:endParaRPr>
                    </a:p>
                  </a:txBody>
                  <a:tcPr/>
                </a:tc>
                <a:tc>
                  <a:txBody>
                    <a:bodyPr/>
                    <a:lstStyle/>
                    <a:p>
                      <a:pPr algn="ctr"/>
                      <a:r>
                        <a:rPr lang="el-GR" sz="1100" dirty="0" smtClean="0">
                          <a:solidFill>
                            <a:schemeClr val="bg1"/>
                          </a:solidFill>
                          <a:latin typeface="Verdana" pitchFamily="34" charset="0"/>
                        </a:rPr>
                        <a:t>2013</a:t>
                      </a:r>
                      <a:endParaRPr lang="el-GR" sz="1100" dirty="0">
                        <a:solidFill>
                          <a:schemeClr val="bg1"/>
                        </a:solidFill>
                        <a:latin typeface="Verdana" pitchFamily="34" charset="0"/>
                      </a:endParaRPr>
                    </a:p>
                  </a:txBody>
                  <a:tcPr/>
                </a:tc>
                <a:tc>
                  <a:txBody>
                    <a:bodyPr/>
                    <a:lstStyle/>
                    <a:p>
                      <a:pPr algn="ctr"/>
                      <a:r>
                        <a:rPr lang="el-GR" sz="1100" dirty="0" smtClean="0">
                          <a:solidFill>
                            <a:schemeClr val="bg1"/>
                          </a:solidFill>
                          <a:latin typeface="Verdana" pitchFamily="34" charset="0"/>
                        </a:rPr>
                        <a:t>2014</a:t>
                      </a:r>
                      <a:endParaRPr lang="el-GR" sz="1100" dirty="0">
                        <a:solidFill>
                          <a:schemeClr val="bg1"/>
                        </a:solidFill>
                        <a:latin typeface="Verdana" pitchFamily="34" charset="0"/>
                      </a:endParaRPr>
                    </a:p>
                  </a:txBody>
                  <a:tcPr/>
                </a:tc>
              </a:tr>
              <a:tr h="423366">
                <a:tc>
                  <a:txBody>
                    <a:bodyPr/>
                    <a:lstStyle/>
                    <a:p>
                      <a:r>
                        <a:rPr lang="el-GR" sz="1100" dirty="0" smtClean="0">
                          <a:solidFill>
                            <a:schemeClr val="accent6">
                              <a:lumMod val="75000"/>
                            </a:schemeClr>
                          </a:solidFill>
                          <a:latin typeface="Verdana" pitchFamily="34" charset="0"/>
                        </a:rPr>
                        <a:t>ΑΠΟ ΕΝΟΙΚΙΑ (ΜΑΛΑΥΡΑ)</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12.518,64</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15.173,38</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12.690,00</a:t>
                      </a:r>
                      <a:endParaRPr lang="el-GR" sz="1100" dirty="0">
                        <a:solidFill>
                          <a:schemeClr val="accent6">
                            <a:lumMod val="75000"/>
                          </a:schemeClr>
                        </a:solidFill>
                        <a:latin typeface="Verdana" pitchFamily="34" charset="0"/>
                      </a:endParaRPr>
                    </a:p>
                  </a:txBody>
                  <a:tcPr/>
                </a:tc>
              </a:tr>
              <a:tr h="423366">
                <a:tc>
                  <a:txBody>
                    <a:bodyPr/>
                    <a:lstStyle/>
                    <a:p>
                      <a:r>
                        <a:rPr lang="el-GR" sz="1100" dirty="0" smtClean="0">
                          <a:solidFill>
                            <a:schemeClr val="accent6">
                              <a:lumMod val="75000"/>
                            </a:schemeClr>
                          </a:solidFill>
                          <a:latin typeface="Verdana" pitchFamily="34" charset="0"/>
                        </a:rPr>
                        <a:t>ΑΠΟ ΤΕΛΗ ΟΧΗΜΑΤΩΝ</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342.025,70</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372.780,50</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323.005,90</a:t>
                      </a:r>
                      <a:endParaRPr lang="el-GR" sz="1100" dirty="0">
                        <a:solidFill>
                          <a:schemeClr val="accent6">
                            <a:lumMod val="75000"/>
                          </a:schemeClr>
                        </a:solidFill>
                        <a:latin typeface="Verdana" pitchFamily="34" charset="0"/>
                      </a:endParaRPr>
                    </a:p>
                  </a:txBody>
                  <a:tcPr/>
                </a:tc>
              </a:tr>
              <a:tr h="423366">
                <a:tc>
                  <a:txBody>
                    <a:bodyPr/>
                    <a:lstStyle/>
                    <a:p>
                      <a:r>
                        <a:rPr lang="el-GR" sz="1100" dirty="0" smtClean="0">
                          <a:solidFill>
                            <a:schemeClr val="accent6">
                              <a:lumMod val="75000"/>
                            </a:schemeClr>
                          </a:solidFill>
                          <a:latin typeface="Verdana" pitchFamily="34" charset="0"/>
                        </a:rPr>
                        <a:t>ΑΠΟ ΠΡΟΣΤΙΜΑ</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99.450,44</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24.090,24</a:t>
                      </a:r>
                      <a:endParaRPr lang="el-GR" sz="1100" dirty="0">
                        <a:solidFill>
                          <a:schemeClr val="accent6">
                            <a:lumMod val="75000"/>
                          </a:schemeClr>
                        </a:solidFill>
                        <a:latin typeface="Verdana" pitchFamily="34" charset="0"/>
                      </a:endParaRPr>
                    </a:p>
                  </a:txBody>
                  <a:tcPr/>
                </a:tc>
                <a:tc>
                  <a:txBody>
                    <a:bodyPr/>
                    <a:lstStyle/>
                    <a:p>
                      <a:pPr algn="ctr"/>
                      <a:r>
                        <a:rPr lang="el-GR" sz="1100" dirty="0" smtClean="0">
                          <a:solidFill>
                            <a:schemeClr val="accent6">
                              <a:lumMod val="75000"/>
                            </a:schemeClr>
                          </a:solidFill>
                          <a:latin typeface="Verdana" pitchFamily="34" charset="0"/>
                        </a:rPr>
                        <a:t>39.311,44</a:t>
                      </a:r>
                      <a:endParaRPr lang="el-GR" sz="1100" dirty="0">
                        <a:solidFill>
                          <a:schemeClr val="accent6">
                            <a:lumMod val="75000"/>
                          </a:schemeClr>
                        </a:solidFill>
                        <a:latin typeface="Verdana" pitchFamily="34" charset="0"/>
                      </a:endParaRPr>
                    </a:p>
                  </a:txBody>
                  <a:tcPr/>
                </a:tc>
              </a:tr>
              <a:tr h="423366">
                <a:tc>
                  <a:txBody>
                    <a:bodyPr/>
                    <a:lstStyle/>
                    <a:p>
                      <a:r>
                        <a:rPr lang="el-GR" sz="1100" b="1" dirty="0" smtClean="0">
                          <a:solidFill>
                            <a:schemeClr val="accent6">
                              <a:lumMod val="75000"/>
                            </a:schemeClr>
                          </a:solidFill>
                          <a:latin typeface="Verdana" pitchFamily="34" charset="0"/>
                        </a:rPr>
                        <a:t>ΣΥΝΟΛΟ</a:t>
                      </a:r>
                      <a:endParaRPr lang="el-GR" sz="1100" b="1" dirty="0">
                        <a:solidFill>
                          <a:schemeClr val="accent6">
                            <a:lumMod val="75000"/>
                          </a:schemeClr>
                        </a:solidFill>
                        <a:latin typeface="Verdana" pitchFamily="34" charset="0"/>
                      </a:endParaRPr>
                    </a:p>
                  </a:txBody>
                  <a:tcPr/>
                </a:tc>
                <a:tc>
                  <a:txBody>
                    <a:bodyPr/>
                    <a:lstStyle/>
                    <a:p>
                      <a:pPr algn="ctr"/>
                      <a:r>
                        <a:rPr lang="el-GR" sz="1100" b="1" dirty="0" smtClean="0">
                          <a:solidFill>
                            <a:schemeClr val="accent6">
                              <a:lumMod val="75000"/>
                            </a:schemeClr>
                          </a:solidFill>
                          <a:latin typeface="Verdana" pitchFamily="34" charset="0"/>
                        </a:rPr>
                        <a:t>453994,78</a:t>
                      </a:r>
                      <a:endParaRPr lang="el-GR" sz="1100" b="1" dirty="0">
                        <a:solidFill>
                          <a:schemeClr val="accent6">
                            <a:lumMod val="75000"/>
                          </a:schemeClr>
                        </a:solidFill>
                        <a:latin typeface="Verdana" pitchFamily="34" charset="0"/>
                      </a:endParaRPr>
                    </a:p>
                  </a:txBody>
                  <a:tcPr/>
                </a:tc>
                <a:tc>
                  <a:txBody>
                    <a:bodyPr/>
                    <a:lstStyle/>
                    <a:p>
                      <a:pPr algn="ctr"/>
                      <a:r>
                        <a:rPr lang="el-GR" sz="1100" b="1" dirty="0" smtClean="0">
                          <a:solidFill>
                            <a:schemeClr val="accent6">
                              <a:lumMod val="75000"/>
                            </a:schemeClr>
                          </a:solidFill>
                          <a:latin typeface="Verdana" pitchFamily="34" charset="0"/>
                        </a:rPr>
                        <a:t>412.044,12</a:t>
                      </a:r>
                      <a:endParaRPr lang="el-GR" sz="1100" b="1" dirty="0">
                        <a:solidFill>
                          <a:schemeClr val="accent6">
                            <a:lumMod val="75000"/>
                          </a:schemeClr>
                        </a:solidFill>
                        <a:latin typeface="Verdana" pitchFamily="34" charset="0"/>
                      </a:endParaRPr>
                    </a:p>
                  </a:txBody>
                  <a:tcPr/>
                </a:tc>
                <a:tc>
                  <a:txBody>
                    <a:bodyPr/>
                    <a:lstStyle/>
                    <a:p>
                      <a:pPr algn="ctr"/>
                      <a:r>
                        <a:rPr lang="el-GR" sz="1100" b="1" dirty="0" smtClean="0">
                          <a:solidFill>
                            <a:schemeClr val="accent6">
                              <a:lumMod val="75000"/>
                            </a:schemeClr>
                          </a:solidFill>
                          <a:latin typeface="Verdana" pitchFamily="34" charset="0"/>
                        </a:rPr>
                        <a:t>375.007,34</a:t>
                      </a:r>
                      <a:endParaRPr lang="el-GR" sz="1100" b="1" dirty="0">
                        <a:solidFill>
                          <a:schemeClr val="accent6">
                            <a:lumMod val="75000"/>
                          </a:schemeClr>
                        </a:solidFill>
                        <a:latin typeface="Verdana"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20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None/>
            </a:pPr>
            <a:r>
              <a:rPr lang="el-GR" sz="1200" b="1" dirty="0" smtClean="0">
                <a:solidFill>
                  <a:schemeClr val="accent6">
                    <a:lumMod val="75000"/>
                  </a:schemeClr>
                </a:solidFill>
                <a:latin typeface="Verdana" pitchFamily="34" charset="0"/>
              </a:rPr>
              <a:t>Ταμειακά Υπόλοιπα – Πληρωμές </a:t>
            </a:r>
          </a:p>
          <a:p>
            <a:endParaRPr lang="el-GR" sz="1200" dirty="0" smtClean="0">
              <a:latin typeface="Verdana" pitchFamily="34" charset="0"/>
            </a:endParaRPr>
          </a:p>
          <a:p>
            <a:pPr algn="ctr">
              <a:lnSpc>
                <a:spcPct val="150000"/>
              </a:lnSpc>
              <a:buFont typeface="Wingdings" pitchFamily="2" charset="2"/>
              <a:buChar char="Ø"/>
            </a:pPr>
            <a:r>
              <a:rPr lang="el-GR" sz="1200" b="1" dirty="0" smtClean="0">
                <a:solidFill>
                  <a:schemeClr val="accent6">
                    <a:lumMod val="75000"/>
                  </a:schemeClr>
                </a:solidFill>
                <a:latin typeface="Verdana" pitchFamily="34" charset="0"/>
              </a:rPr>
              <a:t>Ταμειακό Υπόλοιπο 31-12-2012 = 5.907.032,34</a:t>
            </a:r>
          </a:p>
          <a:p>
            <a:pPr algn="ctr">
              <a:lnSpc>
                <a:spcPct val="150000"/>
              </a:lnSpc>
              <a:buFont typeface="Wingdings" pitchFamily="2" charset="2"/>
              <a:buChar char="Ø"/>
            </a:pPr>
            <a:r>
              <a:rPr lang="el-GR" sz="1200" b="1" dirty="0" smtClean="0">
                <a:solidFill>
                  <a:schemeClr val="accent6">
                    <a:lumMod val="75000"/>
                  </a:schemeClr>
                </a:solidFill>
                <a:latin typeface="Verdana" pitchFamily="34" charset="0"/>
              </a:rPr>
              <a:t>Ταμειακό Υπόλοιπο 31-12-2013 = 6.617.367,33</a:t>
            </a:r>
          </a:p>
          <a:p>
            <a:pPr algn="ctr">
              <a:lnSpc>
                <a:spcPct val="150000"/>
              </a:lnSpc>
              <a:buFont typeface="Wingdings" pitchFamily="2" charset="2"/>
              <a:buChar char="Ø"/>
            </a:pPr>
            <a:r>
              <a:rPr lang="el-GR" sz="1200" b="1" dirty="0" smtClean="0">
                <a:solidFill>
                  <a:schemeClr val="accent6">
                    <a:lumMod val="75000"/>
                  </a:schemeClr>
                </a:solidFill>
                <a:latin typeface="Verdana" pitchFamily="34" charset="0"/>
              </a:rPr>
              <a:t>Ταμειακό Υπόλοιπο 31-12-2014 = 4.774.599,80</a:t>
            </a:r>
          </a:p>
          <a:p>
            <a:pPr algn="ctr">
              <a:lnSpc>
                <a:spcPct val="150000"/>
              </a:lnSpc>
              <a:buFont typeface="Wingdings" pitchFamily="2" charset="2"/>
              <a:buChar char="Ø"/>
            </a:pPr>
            <a:endParaRPr lang="el-GR" sz="1200" b="1" dirty="0" smtClean="0">
              <a:latin typeface="Verdana" pitchFamily="34" charset="0"/>
            </a:endParaRPr>
          </a:p>
          <a:p>
            <a:endParaRPr lang="el-GR" sz="1200" b="1" dirty="0" smtClean="0">
              <a:latin typeface="Verdana" pitchFamily="34" charset="0"/>
            </a:endParaRPr>
          </a:p>
          <a:p>
            <a:pPr algn="ctr">
              <a:buNone/>
            </a:pPr>
            <a:endParaRPr lang="el-GR" sz="1200" b="1" dirty="0" smtClean="0">
              <a:latin typeface="Verdana" pitchFamily="34" charset="0"/>
            </a:endParaRPr>
          </a:p>
          <a:p>
            <a:pPr algn="ctr">
              <a:buNone/>
            </a:pPr>
            <a:r>
              <a:rPr lang="el-GR" sz="1200" b="1" dirty="0" smtClean="0">
                <a:latin typeface="Verdana" pitchFamily="34" charset="0"/>
              </a:rPr>
              <a:t>	</a:t>
            </a: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15</a:t>
            </a:fld>
            <a:endParaRPr lang="el-GR"/>
          </a:p>
        </p:txBody>
      </p:sp>
      <p:pic>
        <p:nvPicPr>
          <p:cNvPr id="168961" name="Picture 1"/>
          <p:cNvPicPr>
            <a:picLocks noChangeAspect="1" noChangeArrowheads="1"/>
          </p:cNvPicPr>
          <p:nvPr/>
        </p:nvPicPr>
        <p:blipFill>
          <a:blip r:embed="rId2" cstate="print"/>
          <a:srcRect/>
          <a:stretch>
            <a:fillRect/>
          </a:stretch>
        </p:blipFill>
        <p:spPr bwMode="auto">
          <a:xfrm>
            <a:off x="2051720" y="3717032"/>
            <a:ext cx="5399720" cy="21844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2000" b="1" i="1" dirty="0" smtClean="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16</a:t>
            </a:fld>
            <a:endParaRPr lang="el-GR"/>
          </a:p>
        </p:txBody>
      </p:sp>
      <p:sp>
        <p:nvSpPr>
          <p:cNvPr id="7" name="Rectangle 3"/>
          <p:cNvSpPr>
            <a:spLocks noGrp="1" noChangeArrowheads="1"/>
          </p:cNvSpPr>
          <p:nvPr/>
        </p:nvSpPr>
        <p:spPr bwMode="auto">
          <a:xfrm>
            <a:off x="457200" y="14859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fontAlgn="base">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algn="ctr">
              <a:buNone/>
            </a:pPr>
            <a:r>
              <a:rPr lang="el-GR" sz="1200" b="1" dirty="0" smtClean="0">
                <a:solidFill>
                  <a:schemeClr val="accent6">
                    <a:lumMod val="75000"/>
                  </a:schemeClr>
                </a:solidFill>
                <a:latin typeface="Verdana" pitchFamily="34" charset="0"/>
              </a:rPr>
              <a:t>ΕΞΟΔΑ</a:t>
            </a:r>
          </a:p>
          <a:p>
            <a:endParaRPr lang="el-GR" sz="1200" dirty="0" smtClean="0">
              <a:solidFill>
                <a:schemeClr val="accent6">
                  <a:lumMod val="75000"/>
                </a:schemeClr>
              </a:solidFill>
              <a:latin typeface="Verdana" pitchFamily="34" charset="0"/>
            </a:endParaRPr>
          </a:p>
          <a:p>
            <a:endParaRPr lang="el-GR" sz="1200" dirty="0" smtClean="0">
              <a:solidFill>
                <a:schemeClr val="accent6">
                  <a:lumMod val="75000"/>
                </a:schemeClr>
              </a:solidFill>
              <a:latin typeface="Verdana" pitchFamily="34" charset="0"/>
            </a:endParaRPr>
          </a:p>
          <a:p>
            <a:pPr>
              <a:lnSpc>
                <a:spcPct val="150000"/>
              </a:lnSpc>
              <a:buFont typeface="Wingdings" pitchFamily="2" charset="2"/>
              <a:buChar char="Ø"/>
            </a:pPr>
            <a:r>
              <a:rPr lang="el-GR" sz="1200" dirty="0" smtClean="0">
                <a:solidFill>
                  <a:schemeClr val="accent6">
                    <a:lumMod val="75000"/>
                  </a:schemeClr>
                </a:solidFill>
                <a:latin typeface="Verdana" pitchFamily="34" charset="0"/>
              </a:rPr>
              <a:t>Καύσιμα - θέρμανση </a:t>
            </a:r>
            <a:r>
              <a:rPr lang="en-US" sz="1200" dirty="0" smtClean="0">
                <a:solidFill>
                  <a:schemeClr val="accent6">
                    <a:lumMod val="75000"/>
                  </a:schemeClr>
                </a:solidFill>
                <a:latin typeface="Verdana" pitchFamily="34" charset="0"/>
              </a:rPr>
              <a:t>2014</a:t>
            </a:r>
            <a:r>
              <a:rPr lang="el-GR" sz="1200" dirty="0" smtClean="0">
                <a:solidFill>
                  <a:schemeClr val="accent6">
                    <a:lumMod val="75000"/>
                  </a:schemeClr>
                </a:solidFill>
                <a:latin typeface="Verdana" pitchFamily="34" charset="0"/>
              </a:rPr>
              <a:t>:</a:t>
            </a:r>
            <a:r>
              <a:rPr lang="en-US" sz="1200" dirty="0" smtClean="0">
                <a:solidFill>
                  <a:schemeClr val="accent6">
                    <a:lumMod val="75000"/>
                  </a:schemeClr>
                </a:solidFill>
                <a:latin typeface="Verdana" pitchFamily="34" charset="0"/>
              </a:rPr>
              <a:t> 44.436,48 </a:t>
            </a:r>
            <a:r>
              <a:rPr lang="el-GR" sz="1200" dirty="0" smtClean="0">
                <a:solidFill>
                  <a:schemeClr val="accent6">
                    <a:lumMod val="75000"/>
                  </a:schemeClr>
                </a:solidFill>
                <a:latin typeface="Verdana" pitchFamily="34" charset="0"/>
              </a:rPr>
              <a:t>(2011:71.730,57, 2012: 61.738,73</a:t>
            </a:r>
            <a:r>
              <a:rPr lang="en-US" sz="1200"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2013: 36.056,58) </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Ενοίκια 2014: 64.917,29 (2012: 91.823,68, 2013: 76.578,45) </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Μείωση ενοικίων κατά 15,23 % (11.661,16)</a:t>
            </a:r>
          </a:p>
          <a:p>
            <a:pPr>
              <a:lnSpc>
                <a:spcPct val="150000"/>
              </a:lnSpc>
              <a:buFont typeface="Wingdings" pitchFamily="2" charset="2"/>
              <a:buChar char="Ø"/>
            </a:pPr>
            <a:r>
              <a:rPr lang="el-GR" sz="1200" dirty="0" smtClean="0">
                <a:solidFill>
                  <a:schemeClr val="accent6">
                    <a:lumMod val="75000"/>
                  </a:schemeClr>
                </a:solidFill>
                <a:latin typeface="Verdana" pitchFamily="34" charset="0"/>
              </a:rPr>
              <a:t>Αριθμός μισθωμένων ακινήτων 2011: 11, 2012: 9, 2013: 6, 2014</a:t>
            </a:r>
            <a:r>
              <a:rPr lang="en-US" sz="1200" dirty="0" smtClean="0">
                <a:solidFill>
                  <a:schemeClr val="accent6">
                    <a:lumMod val="75000"/>
                  </a:schemeClr>
                </a:solidFill>
                <a:latin typeface="Verdana" pitchFamily="34" charset="0"/>
              </a:rPr>
              <a:t>: 6</a:t>
            </a:r>
            <a:endParaRPr lang="el-GR" sz="1200" b="1" dirty="0" smtClean="0">
              <a:solidFill>
                <a:schemeClr val="accent6">
                  <a:lumMod val="75000"/>
                </a:schemeClr>
              </a:solidFill>
              <a:latin typeface="Verdana" pitchFamily="34" charset="0"/>
            </a:endParaRPr>
          </a:p>
          <a:p>
            <a:pPr>
              <a:lnSpc>
                <a:spcPct val="150000"/>
              </a:lnSpc>
              <a:buFont typeface="Wingdings" pitchFamily="2" charset="2"/>
              <a:buChar char="Ø"/>
            </a:pPr>
            <a:r>
              <a:rPr lang="el-GR" sz="1200" dirty="0" smtClean="0">
                <a:solidFill>
                  <a:schemeClr val="accent6">
                    <a:lumMod val="75000"/>
                  </a:schemeClr>
                </a:solidFill>
                <a:latin typeface="Verdana" pitchFamily="34" charset="0"/>
              </a:rPr>
              <a:t>Γραφική Ύλη 2014: 22.077,02 (2013: </a:t>
            </a:r>
            <a:r>
              <a:rPr lang="en-US" sz="1200" dirty="0" smtClean="0">
                <a:solidFill>
                  <a:schemeClr val="accent6">
                    <a:lumMod val="75000"/>
                  </a:schemeClr>
                </a:solidFill>
                <a:latin typeface="Verdana" pitchFamily="34" charset="0"/>
              </a:rPr>
              <a:t>14.743</a:t>
            </a:r>
            <a:r>
              <a:rPr lang="el-GR" sz="1200" dirty="0" smtClean="0">
                <a:solidFill>
                  <a:schemeClr val="accent6">
                    <a:lumMod val="75000"/>
                  </a:schemeClr>
                </a:solidFill>
                <a:latin typeface="Verdana" pitchFamily="34" charset="0"/>
              </a:rPr>
              <a:t>,</a:t>
            </a:r>
            <a:r>
              <a:rPr lang="en-US" sz="1200" dirty="0" smtClean="0">
                <a:solidFill>
                  <a:schemeClr val="accent6">
                    <a:lumMod val="75000"/>
                  </a:schemeClr>
                </a:solidFill>
                <a:latin typeface="Verdana" pitchFamily="34" charset="0"/>
              </a:rPr>
              <a:t>11</a:t>
            </a:r>
            <a:r>
              <a:rPr lang="el-GR" sz="1200" dirty="0" smtClean="0">
                <a:solidFill>
                  <a:schemeClr val="accent6">
                    <a:lumMod val="75000"/>
                  </a:schemeClr>
                </a:solidFill>
                <a:latin typeface="Verdana" pitchFamily="34" charset="0"/>
              </a:rPr>
              <a:t>) </a:t>
            </a:r>
          </a:p>
          <a:p>
            <a:pPr>
              <a:buNone/>
            </a:pPr>
            <a:endParaRPr lang="el-GR" sz="1200" dirty="0" smtClean="0">
              <a:solidFill>
                <a:schemeClr val="accent6">
                  <a:lumMod val="75000"/>
                </a:schemeClr>
              </a:solidFill>
              <a:latin typeface="Verdana" pitchFamily="34" charset="0"/>
            </a:endParaRPr>
          </a:p>
          <a:p>
            <a:pPr>
              <a:buNone/>
            </a:pPr>
            <a:r>
              <a:rPr lang="el-GR" sz="1200" b="1" dirty="0" smtClean="0">
                <a:solidFill>
                  <a:schemeClr val="accent6">
                    <a:lumMod val="75000"/>
                  </a:schemeClr>
                </a:solidFill>
                <a:latin typeface="Verdana" pitchFamily="34" charset="0"/>
              </a:rPr>
              <a:t>ΣΥΝΟΛΟ</a:t>
            </a:r>
            <a:r>
              <a:rPr lang="el-GR" sz="1200" dirty="0" smtClean="0">
                <a:solidFill>
                  <a:schemeClr val="accent6">
                    <a:lumMod val="75000"/>
                  </a:schemeClr>
                </a:solidFill>
                <a:latin typeface="Verdana" pitchFamily="34" charset="0"/>
              </a:rPr>
              <a:t> </a:t>
            </a:r>
            <a:r>
              <a:rPr lang="el-GR" sz="1200" b="1" dirty="0" smtClean="0">
                <a:solidFill>
                  <a:schemeClr val="accent6">
                    <a:lumMod val="75000"/>
                  </a:schemeClr>
                </a:solidFill>
                <a:latin typeface="Verdana" pitchFamily="34" charset="0"/>
              </a:rPr>
              <a:t>2014=131.430,79</a:t>
            </a:r>
            <a:r>
              <a:rPr lang="el-GR" sz="1200" dirty="0" smtClean="0">
                <a:solidFill>
                  <a:schemeClr val="accent6">
                    <a:lumMod val="75000"/>
                  </a:schemeClr>
                </a:solidFill>
                <a:latin typeface="Verdana" pitchFamily="34" charset="0"/>
              </a:rPr>
              <a:t> </a:t>
            </a:r>
            <a:endParaRPr lang="el-GR" sz="1200" b="1" dirty="0" smtClean="0">
              <a:solidFill>
                <a:schemeClr val="accent6">
                  <a:lumMod val="75000"/>
                </a:schemeClr>
              </a:solidFill>
              <a:latin typeface="Verdana" pitchFamily="34" charset="0"/>
            </a:endParaRPr>
          </a:p>
          <a:p>
            <a:pPr algn="ctr">
              <a:buNone/>
            </a:pPr>
            <a:r>
              <a:rPr lang="el-GR" sz="1200" b="1" dirty="0" smtClean="0">
                <a:solidFill>
                  <a:schemeClr val="accent6">
                    <a:lumMod val="75000"/>
                  </a:schemeClr>
                </a:solidFill>
                <a:latin typeface="Verdana" pitchFamily="34" charset="0"/>
              </a:rPr>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br>
              <a:rPr lang="el-GR" sz="2000" b="1" dirty="0" smtClean="0">
                <a:solidFill>
                  <a:schemeClr val="accent6">
                    <a:lumMod val="75000"/>
                  </a:schemeClr>
                </a:solidFill>
                <a:latin typeface="Verdana" pitchFamily="34" charset="0"/>
              </a:rPr>
            </a:br>
            <a:r>
              <a:rPr lang="el-GR" sz="1400" b="1" dirty="0" smtClean="0">
                <a:solidFill>
                  <a:schemeClr val="accent6">
                    <a:lumMod val="75000"/>
                  </a:schemeClr>
                </a:solidFill>
                <a:latin typeface="Verdana" pitchFamily="34" charset="0"/>
              </a:rPr>
              <a:t>Τμήμα προμηθειών </a:t>
            </a:r>
            <a:endParaRPr lang="el-GR" sz="14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buNone/>
            </a:pPr>
            <a:r>
              <a:rPr lang="el-GR" sz="900" b="1" dirty="0" smtClean="0">
                <a:solidFill>
                  <a:schemeClr val="accent6">
                    <a:lumMod val="75000"/>
                  </a:schemeClr>
                </a:solidFill>
                <a:latin typeface="Verdana" pitchFamily="34" charset="0"/>
              </a:rPr>
              <a:t>1.  ΕΣΠΑ :</a:t>
            </a:r>
            <a:endParaRPr lang="el-GR" sz="900" dirty="0" smtClean="0">
              <a:solidFill>
                <a:schemeClr val="accent6">
                  <a:lumMod val="75000"/>
                </a:schemeClr>
              </a:solidFill>
              <a:latin typeface="Verdana" pitchFamily="34" charset="0"/>
            </a:endParaRPr>
          </a:p>
          <a:p>
            <a:pPr>
              <a:buNone/>
            </a:pPr>
            <a:r>
              <a:rPr lang="el-GR" sz="900" dirty="0" smtClean="0">
                <a:solidFill>
                  <a:schemeClr val="accent6">
                    <a:lumMod val="75000"/>
                  </a:schemeClr>
                </a:solidFill>
                <a:latin typeface="Verdana" pitchFamily="34" charset="0"/>
              </a:rPr>
              <a:t> Διενεργήθηκαν  οι διαγωνισμοί των  </a:t>
            </a:r>
            <a:r>
              <a:rPr lang="el-GR" sz="900" u="sng" dirty="0" smtClean="0">
                <a:solidFill>
                  <a:schemeClr val="accent6">
                    <a:lumMod val="75000"/>
                  </a:schemeClr>
                </a:solidFill>
                <a:latin typeface="Verdana" pitchFamily="34" charset="0"/>
              </a:rPr>
              <a:t>ενταγμένα στο επιχειρησιακό Πρόγραμμα « Κρήτη &amp; Νήσοι Αιγαίου»  με κωδικό </a:t>
            </a:r>
            <a:r>
              <a:rPr lang="en-US" sz="900" u="sng" dirty="0" smtClean="0">
                <a:solidFill>
                  <a:schemeClr val="accent6">
                    <a:lumMod val="75000"/>
                  </a:schemeClr>
                </a:solidFill>
                <a:latin typeface="Verdana" pitchFamily="34" charset="0"/>
              </a:rPr>
              <a:t>MIS</a:t>
            </a:r>
            <a:r>
              <a:rPr lang="el-GR" sz="900" u="sng" dirty="0" smtClean="0">
                <a:solidFill>
                  <a:schemeClr val="accent6">
                    <a:lumMod val="75000"/>
                  </a:schemeClr>
                </a:solidFill>
                <a:latin typeface="Verdana" pitchFamily="34" charset="0"/>
              </a:rPr>
              <a:t> 383458</a:t>
            </a:r>
            <a:r>
              <a:rPr lang="el-GR" sz="900" dirty="0" smtClean="0">
                <a:solidFill>
                  <a:schemeClr val="accent6">
                    <a:lumMod val="75000"/>
                  </a:schemeClr>
                </a:solidFill>
                <a:latin typeface="Verdana" pitchFamily="34" charset="0"/>
              </a:rPr>
              <a:t> υποέργων 2 και 3 του έργου «ΘΕΡΑΠΕΥΤΗΡΙΟ ΧΡΟΝΙΩΝ ΠΑΘΗΣΕΩΝ ΛΑΣΙΘΙΟΥ (Θ.Χ.Π. ΛΑΣΙΘΙΟΥ) – ΒΕΛΤΙΩΣΕΙΣ ΥΠΟΔΟΜΩΝ ΚΑΙ ΠΡΟΜΗΘΕΙΑ ΕΞΟΠΛΙΣΜΟΥ».</a:t>
            </a:r>
          </a:p>
          <a:p>
            <a:pPr lvl="1">
              <a:buNone/>
            </a:pPr>
            <a:r>
              <a:rPr lang="el-GR" sz="900" u="sng" dirty="0" smtClean="0">
                <a:solidFill>
                  <a:schemeClr val="accent6">
                    <a:lumMod val="75000"/>
                  </a:schemeClr>
                </a:solidFill>
                <a:latin typeface="Verdana" pitchFamily="34" charset="0"/>
              </a:rPr>
              <a:t>Υποέργο 2:</a:t>
            </a:r>
            <a:r>
              <a:rPr lang="el-GR" sz="900" dirty="0" smtClean="0">
                <a:solidFill>
                  <a:schemeClr val="accent6">
                    <a:lumMod val="75000"/>
                  </a:schemeClr>
                </a:solidFill>
                <a:latin typeface="Verdana" pitchFamily="34" charset="0"/>
              </a:rPr>
              <a:t>  Δημόσιος Διεθνής Ανοικτός διαγωνισμός για την </a:t>
            </a:r>
            <a:r>
              <a:rPr lang="el-GR" sz="900" b="1" dirty="0" smtClean="0">
                <a:solidFill>
                  <a:schemeClr val="accent6">
                    <a:lumMod val="75000"/>
                  </a:schemeClr>
                </a:solidFill>
                <a:latin typeface="Verdana" pitchFamily="34" charset="0"/>
              </a:rPr>
              <a:t>Προμήθεια εξοπλισμού πλυντηρίων κλπ</a:t>
            </a:r>
            <a:r>
              <a:rPr lang="el-GR" sz="900" dirty="0" smtClean="0">
                <a:solidFill>
                  <a:schemeClr val="accent6">
                    <a:lumMod val="75000"/>
                  </a:schemeClr>
                </a:solidFill>
                <a:latin typeface="Verdana" pitchFamily="34" charset="0"/>
              </a:rPr>
              <a:t> για το Θεραπευτήριο Χρόνιων Παθήσεων (Θ. Χ. Π.)  Ν. Λασιθίου.</a:t>
            </a:r>
          </a:p>
          <a:p>
            <a:pPr>
              <a:buNone/>
            </a:pPr>
            <a:r>
              <a:rPr lang="el-GR" sz="900" dirty="0" smtClean="0">
                <a:solidFill>
                  <a:schemeClr val="accent6">
                    <a:lumMod val="75000"/>
                  </a:schemeClr>
                </a:solidFill>
                <a:latin typeface="Verdana" pitchFamily="34" charset="0"/>
              </a:rPr>
              <a:t>Προϋπολογισμός  του έργου: </a:t>
            </a:r>
            <a:r>
              <a:rPr lang="el-GR" sz="900" b="1" dirty="0" smtClean="0">
                <a:solidFill>
                  <a:schemeClr val="accent6">
                    <a:lumMod val="75000"/>
                  </a:schemeClr>
                </a:solidFill>
                <a:latin typeface="Verdana" pitchFamily="34" charset="0"/>
              </a:rPr>
              <a:t>115.463,79 ευρώ με  ΦΠΑ</a:t>
            </a:r>
            <a:endParaRPr lang="el-GR" sz="900" dirty="0" smtClean="0">
              <a:solidFill>
                <a:schemeClr val="accent6">
                  <a:lumMod val="75000"/>
                </a:schemeClr>
              </a:solidFill>
              <a:latin typeface="Verdana" pitchFamily="34" charset="0"/>
            </a:endParaRPr>
          </a:p>
          <a:p>
            <a:pPr lvl="1">
              <a:buNone/>
            </a:pPr>
            <a:r>
              <a:rPr lang="el-GR" sz="900" u="sng" dirty="0" smtClean="0">
                <a:solidFill>
                  <a:schemeClr val="accent6">
                    <a:lumMod val="75000"/>
                  </a:schemeClr>
                </a:solidFill>
                <a:latin typeface="Verdana" pitchFamily="34" charset="0"/>
              </a:rPr>
              <a:t>Υποέργο 3:</a:t>
            </a:r>
            <a:r>
              <a:rPr lang="el-GR" sz="900" dirty="0" smtClean="0">
                <a:solidFill>
                  <a:schemeClr val="accent6">
                    <a:lumMod val="75000"/>
                  </a:schemeClr>
                </a:solidFill>
                <a:latin typeface="Verdana" pitchFamily="34" charset="0"/>
              </a:rPr>
              <a:t> Δημόσιος Διεθνής Ανοικτός διαγωνισμός για την «</a:t>
            </a:r>
            <a:r>
              <a:rPr lang="el-GR" sz="900" b="1" dirty="0" smtClean="0">
                <a:solidFill>
                  <a:schemeClr val="accent6">
                    <a:lumMod val="75000"/>
                  </a:schemeClr>
                </a:solidFill>
                <a:latin typeface="Verdana" pitchFamily="34" charset="0"/>
              </a:rPr>
              <a:t>Προμήθεια  εξοπλισμού  Πολύ- αισθητηριακού Χώρου</a:t>
            </a:r>
            <a:r>
              <a:rPr lang="el-GR" sz="900" dirty="0" smtClean="0">
                <a:solidFill>
                  <a:schemeClr val="accent6">
                    <a:lumMod val="75000"/>
                  </a:schemeClr>
                </a:solidFill>
                <a:latin typeface="Verdana" pitchFamily="34" charset="0"/>
              </a:rPr>
              <a:t>» του Θεραπευτηρίου Χρόνιων Παθήσεων (Θ .Χ. Π) Ν. Λασιθίου. </a:t>
            </a:r>
          </a:p>
          <a:p>
            <a:pPr>
              <a:buNone/>
            </a:pPr>
            <a:r>
              <a:rPr lang="el-GR" sz="900" dirty="0" smtClean="0">
                <a:solidFill>
                  <a:schemeClr val="accent6">
                    <a:lumMod val="75000"/>
                  </a:schemeClr>
                </a:solidFill>
                <a:latin typeface="Verdana" pitchFamily="34" charset="0"/>
              </a:rPr>
              <a:t>Προϋπολογισμό του έργου:  </a:t>
            </a:r>
            <a:r>
              <a:rPr lang="el-GR" sz="900" b="1" dirty="0" smtClean="0">
                <a:solidFill>
                  <a:schemeClr val="accent6">
                    <a:lumMod val="75000"/>
                  </a:schemeClr>
                </a:solidFill>
                <a:latin typeface="Verdana" pitchFamily="34" charset="0"/>
              </a:rPr>
              <a:t>184.500,00 ευρώ με  ΦΠΑ</a:t>
            </a:r>
            <a:endParaRPr lang="el-GR" sz="900" dirty="0" smtClean="0">
              <a:solidFill>
                <a:schemeClr val="accent6">
                  <a:lumMod val="75000"/>
                </a:schemeClr>
              </a:solidFill>
              <a:latin typeface="Verdana" pitchFamily="34" charset="0"/>
            </a:endParaRPr>
          </a:p>
          <a:p>
            <a:pPr>
              <a:buNone/>
            </a:pPr>
            <a:r>
              <a:rPr lang="el-GR" sz="900" dirty="0" smtClean="0">
                <a:solidFill>
                  <a:schemeClr val="accent6">
                    <a:lumMod val="75000"/>
                  </a:schemeClr>
                </a:solidFill>
                <a:latin typeface="Verdana" pitchFamily="34" charset="0"/>
              </a:rPr>
              <a:t>Οι διαγωνισμοί απέβησαν άγονοι και </a:t>
            </a:r>
            <a:r>
              <a:rPr lang="el-GR" sz="900" dirty="0" err="1" smtClean="0">
                <a:solidFill>
                  <a:schemeClr val="accent6">
                    <a:lumMod val="75000"/>
                  </a:schemeClr>
                </a:solidFill>
                <a:latin typeface="Verdana" pitchFamily="34" charset="0"/>
              </a:rPr>
              <a:t>επαναδημοπρατήθηκαν</a:t>
            </a:r>
            <a:r>
              <a:rPr lang="el-GR" sz="900" dirty="0" smtClean="0">
                <a:solidFill>
                  <a:schemeClr val="accent6">
                    <a:lumMod val="75000"/>
                  </a:schemeClr>
                </a:solidFill>
                <a:latin typeface="Verdana" pitchFamily="34" charset="0"/>
              </a:rPr>
              <a:t> με τροποποίηση των τεχνικών όρων.</a:t>
            </a:r>
          </a:p>
          <a:p>
            <a:pPr>
              <a:buNone/>
            </a:pPr>
            <a:r>
              <a:rPr lang="el-GR" sz="900" dirty="0" smtClean="0">
                <a:solidFill>
                  <a:schemeClr val="accent6">
                    <a:lumMod val="75000"/>
                  </a:schemeClr>
                </a:solidFill>
                <a:latin typeface="Verdana" pitchFamily="34" charset="0"/>
              </a:rPr>
              <a:t>Ο διαγωνισμός του Υποέργου 2 βρίσκεται στο στάδια προ του ανοίγματος των οικονομικών προσφορών . Ενώ το υποέργο 3 βρίσκεται στο στάδιο της ανακήρυξη αναδόχου.</a:t>
            </a:r>
          </a:p>
          <a:p>
            <a:pPr>
              <a:buNone/>
            </a:pPr>
            <a:r>
              <a:rPr lang="el-GR" sz="900" dirty="0" smtClean="0">
                <a:solidFill>
                  <a:schemeClr val="accent6">
                    <a:lumMod val="75000"/>
                  </a:schemeClr>
                </a:solidFill>
                <a:latin typeface="Verdana" pitchFamily="34" charset="0"/>
              </a:rPr>
              <a:t>                  Συντάχθηκαν οι όροι της διακήρυξης των υποέργων  για τις προμήθεια εξοπλισμού για το έργο «Κέντρο Προστασίας το Παιδιού Λασιθίου ( Πρώην </a:t>
            </a:r>
            <a:r>
              <a:rPr lang="el-GR" sz="900" dirty="0" err="1" smtClean="0">
                <a:solidFill>
                  <a:schemeClr val="accent6">
                    <a:lumMod val="75000"/>
                  </a:schemeClr>
                </a:solidFill>
                <a:latin typeface="Verdana" pitchFamily="34" charset="0"/>
              </a:rPr>
              <a:t>Παιδόπλη</a:t>
            </a:r>
            <a:r>
              <a:rPr lang="el-GR" sz="900" dirty="0" smtClean="0">
                <a:solidFill>
                  <a:schemeClr val="accent6">
                    <a:lumMod val="75000"/>
                  </a:schemeClr>
                </a:solidFill>
                <a:latin typeface="Verdana" pitchFamily="34" charset="0"/>
              </a:rPr>
              <a:t> Νεάπολης </a:t>
            </a:r>
            <a:r>
              <a:rPr lang="el-GR" sz="900" dirty="0" err="1" smtClean="0">
                <a:solidFill>
                  <a:schemeClr val="accent6">
                    <a:lumMod val="75000"/>
                  </a:schemeClr>
                </a:solidFill>
                <a:latin typeface="Verdana" pitchFamily="34" charset="0"/>
              </a:rPr>
              <a:t>Λαιθίου</a:t>
            </a:r>
            <a:r>
              <a:rPr lang="el-GR" sz="900" dirty="0" smtClean="0">
                <a:solidFill>
                  <a:schemeClr val="accent6">
                    <a:lumMod val="75000"/>
                  </a:schemeClr>
                </a:solidFill>
                <a:latin typeface="Verdana" pitchFamily="34" charset="0"/>
              </a:rPr>
              <a:t> ) – Βελτιώσεις Κτιριακών Υποδομών &amp;     Προμήθεια Εξοπλισμού» που είναι </a:t>
            </a:r>
            <a:r>
              <a:rPr lang="el-GR" sz="900" u="sng" dirty="0" smtClean="0">
                <a:solidFill>
                  <a:schemeClr val="accent6">
                    <a:lumMod val="75000"/>
                  </a:schemeClr>
                </a:solidFill>
                <a:latin typeface="Verdana" pitchFamily="34" charset="0"/>
              </a:rPr>
              <a:t>ενταγμένα στο επιχειρησιακό Πρόγραμμα « Κρήτη &amp; Νήσοι  Αιγαίου» με κωδικό </a:t>
            </a:r>
            <a:r>
              <a:rPr lang="en-US" sz="900" u="sng" dirty="0" smtClean="0">
                <a:solidFill>
                  <a:schemeClr val="accent6">
                    <a:lumMod val="75000"/>
                  </a:schemeClr>
                </a:solidFill>
                <a:latin typeface="Verdana" pitchFamily="34" charset="0"/>
              </a:rPr>
              <a:t>MIS</a:t>
            </a:r>
            <a:r>
              <a:rPr lang="el-GR" sz="900" u="sng" dirty="0" smtClean="0">
                <a:solidFill>
                  <a:schemeClr val="accent6">
                    <a:lumMod val="75000"/>
                  </a:schemeClr>
                </a:solidFill>
                <a:latin typeface="Verdana" pitchFamily="34" charset="0"/>
              </a:rPr>
              <a:t> 424668,</a:t>
            </a:r>
            <a:r>
              <a:rPr lang="el-GR" sz="900" dirty="0" smtClean="0">
                <a:solidFill>
                  <a:schemeClr val="accent6">
                    <a:lumMod val="75000"/>
                  </a:schemeClr>
                </a:solidFill>
                <a:latin typeface="Verdana" pitchFamily="34" charset="0"/>
              </a:rPr>
              <a:t> προκειμένου να σταλθούν για προέγκριση στην Διαχειριστική Αρχή  και να ακολουθήσουν οι διαδικασίες για την  διενέργεια των  διαγωνισμών. </a:t>
            </a:r>
          </a:p>
          <a:p>
            <a:pPr>
              <a:buNone/>
            </a:pPr>
            <a:endParaRPr lang="el-GR" sz="900" dirty="0" smtClean="0">
              <a:solidFill>
                <a:schemeClr val="accent6">
                  <a:lumMod val="75000"/>
                </a:schemeClr>
              </a:solidFill>
              <a:latin typeface="Verdana" pitchFamily="34" charset="0"/>
            </a:endParaRPr>
          </a:p>
          <a:p>
            <a:pPr>
              <a:buNone/>
            </a:pPr>
            <a:r>
              <a:rPr lang="el-GR" sz="900" dirty="0" smtClean="0">
                <a:solidFill>
                  <a:schemeClr val="accent6">
                    <a:lumMod val="75000"/>
                  </a:schemeClr>
                </a:solidFill>
                <a:latin typeface="Verdana" pitchFamily="34" charset="0"/>
              </a:rPr>
              <a:t>Συγκεκριμένα :</a:t>
            </a:r>
          </a:p>
          <a:p>
            <a:pPr>
              <a:buNone/>
            </a:pPr>
            <a:r>
              <a:rPr lang="el-GR" sz="900" dirty="0" smtClean="0">
                <a:solidFill>
                  <a:schemeClr val="accent6">
                    <a:lumMod val="75000"/>
                  </a:schemeClr>
                </a:solidFill>
                <a:latin typeface="Verdana" pitchFamily="34" charset="0"/>
              </a:rPr>
              <a:t>                    1. </a:t>
            </a:r>
            <a:r>
              <a:rPr lang="el-GR" sz="900" u="sng" dirty="0" smtClean="0">
                <a:solidFill>
                  <a:schemeClr val="accent6">
                    <a:lumMod val="75000"/>
                  </a:schemeClr>
                </a:solidFill>
                <a:latin typeface="Verdana" pitchFamily="34" charset="0"/>
              </a:rPr>
              <a:t>Υποέργο 2:</a:t>
            </a:r>
            <a:r>
              <a:rPr lang="el-GR" sz="900" dirty="0" smtClean="0">
                <a:solidFill>
                  <a:schemeClr val="accent6">
                    <a:lumMod val="75000"/>
                  </a:schemeClr>
                </a:solidFill>
                <a:latin typeface="Verdana" pitchFamily="34" charset="0"/>
              </a:rPr>
              <a:t> Δημόσιος διαγωνισμός για την</a:t>
            </a:r>
            <a:r>
              <a:rPr lang="el-GR" sz="900" b="1" dirty="0" smtClean="0">
                <a:solidFill>
                  <a:schemeClr val="accent6">
                    <a:lumMod val="75000"/>
                  </a:schemeClr>
                </a:solidFill>
                <a:latin typeface="Verdana" pitchFamily="34" charset="0"/>
              </a:rPr>
              <a:t> Προμήθεια ξενοδοχειακού</a:t>
            </a:r>
            <a:r>
              <a:rPr lang="en-US" sz="900" b="1" dirty="0" smtClean="0">
                <a:solidFill>
                  <a:schemeClr val="accent6">
                    <a:lumMod val="75000"/>
                  </a:schemeClr>
                </a:solidFill>
                <a:latin typeface="Verdana" pitchFamily="34" charset="0"/>
              </a:rPr>
              <a:t> </a:t>
            </a:r>
            <a:r>
              <a:rPr lang="el-GR" sz="900" b="1" dirty="0" smtClean="0">
                <a:solidFill>
                  <a:schemeClr val="accent6">
                    <a:lumMod val="75000"/>
                  </a:schemeClr>
                </a:solidFill>
                <a:latin typeface="Verdana" pitchFamily="34" charset="0"/>
              </a:rPr>
              <a:t>εξοπλισμού του κτιρίου του Κέντρου Προστασίας του Παιδιού Λασιθίου. </a:t>
            </a:r>
            <a:r>
              <a:rPr lang="el-GR" sz="900" dirty="0" smtClean="0">
                <a:solidFill>
                  <a:schemeClr val="accent6">
                    <a:lumMod val="75000"/>
                  </a:schemeClr>
                </a:solidFill>
                <a:latin typeface="Verdana" pitchFamily="34" charset="0"/>
              </a:rPr>
              <a:t>Προϋπολογισμός : </a:t>
            </a:r>
            <a:r>
              <a:rPr lang="el-GR" sz="900" b="1" dirty="0" smtClean="0">
                <a:solidFill>
                  <a:schemeClr val="accent6">
                    <a:lumMod val="75000"/>
                  </a:schemeClr>
                </a:solidFill>
                <a:latin typeface="Verdana" pitchFamily="34" charset="0"/>
              </a:rPr>
              <a:t>46.843,32 ευρώ με ΦΠΑ.</a:t>
            </a:r>
            <a:endParaRPr lang="el-GR" sz="900" dirty="0" smtClean="0">
              <a:solidFill>
                <a:schemeClr val="accent6">
                  <a:lumMod val="75000"/>
                </a:schemeClr>
              </a:solidFill>
              <a:latin typeface="Verdana" pitchFamily="34" charset="0"/>
            </a:endParaRPr>
          </a:p>
          <a:p>
            <a:pPr>
              <a:buNone/>
            </a:pPr>
            <a:r>
              <a:rPr lang="el-GR" sz="900" b="1" dirty="0" smtClean="0">
                <a:solidFill>
                  <a:schemeClr val="accent6">
                    <a:lumMod val="75000"/>
                  </a:schemeClr>
                </a:solidFill>
                <a:latin typeface="Verdana" pitchFamily="34" charset="0"/>
              </a:rPr>
              <a:t>                   </a:t>
            </a:r>
            <a:r>
              <a:rPr lang="el-GR" sz="900" dirty="0" smtClean="0">
                <a:solidFill>
                  <a:schemeClr val="accent6">
                    <a:lumMod val="75000"/>
                  </a:schemeClr>
                </a:solidFill>
                <a:latin typeface="Verdana" pitchFamily="34" charset="0"/>
              </a:rPr>
              <a:t> 2. </a:t>
            </a:r>
            <a:r>
              <a:rPr lang="el-GR" sz="900" u="sng" dirty="0" smtClean="0">
                <a:solidFill>
                  <a:schemeClr val="accent6">
                    <a:lumMod val="75000"/>
                  </a:schemeClr>
                </a:solidFill>
                <a:latin typeface="Verdana" pitchFamily="34" charset="0"/>
              </a:rPr>
              <a:t>Υποέργο 3:</a:t>
            </a:r>
            <a:r>
              <a:rPr lang="el-GR" sz="900" dirty="0" smtClean="0">
                <a:solidFill>
                  <a:schemeClr val="accent6">
                    <a:lumMod val="75000"/>
                  </a:schemeClr>
                </a:solidFill>
                <a:latin typeface="Verdana" pitchFamily="34" charset="0"/>
              </a:rPr>
              <a:t> Δημόσιου διαγωνισμού για την </a:t>
            </a:r>
            <a:r>
              <a:rPr lang="el-GR" sz="900" b="1" dirty="0" smtClean="0">
                <a:solidFill>
                  <a:schemeClr val="accent6">
                    <a:lumMod val="75000"/>
                  </a:schemeClr>
                </a:solidFill>
                <a:latin typeface="Verdana" pitchFamily="34" charset="0"/>
              </a:rPr>
              <a:t>Προμήθεια ηλεκτρονικού εξοπλισμού του κτιρίου του Κέντρου Προστασίας του Παιδιού Λασιθίου. </a:t>
            </a:r>
            <a:r>
              <a:rPr lang="el-GR" sz="900" dirty="0" smtClean="0">
                <a:solidFill>
                  <a:schemeClr val="accent6">
                    <a:lumMod val="75000"/>
                  </a:schemeClr>
                </a:solidFill>
                <a:latin typeface="Verdana" pitchFamily="34" charset="0"/>
              </a:rPr>
              <a:t>Προϋπολογισμός: </a:t>
            </a:r>
            <a:r>
              <a:rPr lang="el-GR" sz="900" b="1" dirty="0" smtClean="0">
                <a:solidFill>
                  <a:schemeClr val="accent6">
                    <a:lumMod val="75000"/>
                  </a:schemeClr>
                </a:solidFill>
                <a:latin typeface="Verdana" pitchFamily="34" charset="0"/>
              </a:rPr>
              <a:t>18.732,90 ευρώ με  ΦΠΑ.</a:t>
            </a:r>
            <a:endParaRPr lang="el-GR" sz="900" dirty="0" smtClean="0">
              <a:solidFill>
                <a:schemeClr val="accent6">
                  <a:lumMod val="75000"/>
                </a:schemeClr>
              </a:solidFill>
              <a:latin typeface="Verdana" pitchFamily="34" charset="0"/>
            </a:endParaRPr>
          </a:p>
          <a:p>
            <a:pPr>
              <a:buNone/>
            </a:pPr>
            <a:r>
              <a:rPr lang="el-GR" sz="900" dirty="0" smtClean="0">
                <a:solidFill>
                  <a:schemeClr val="accent6">
                    <a:lumMod val="75000"/>
                  </a:schemeClr>
                </a:solidFill>
                <a:latin typeface="Verdana" pitchFamily="34" charset="0"/>
              </a:rPr>
              <a:t>                     3. </a:t>
            </a:r>
            <a:r>
              <a:rPr lang="el-GR" sz="900" u="sng" dirty="0" smtClean="0">
                <a:solidFill>
                  <a:schemeClr val="accent6">
                    <a:lumMod val="75000"/>
                  </a:schemeClr>
                </a:solidFill>
                <a:latin typeface="Verdana" pitchFamily="34" charset="0"/>
              </a:rPr>
              <a:t>Υποέργο 4: </a:t>
            </a:r>
            <a:r>
              <a:rPr lang="el-GR" sz="900" dirty="0" smtClean="0">
                <a:solidFill>
                  <a:schemeClr val="accent6">
                    <a:lumMod val="75000"/>
                  </a:schemeClr>
                </a:solidFill>
                <a:latin typeface="Verdana" pitchFamily="34" charset="0"/>
              </a:rPr>
              <a:t>Δημόσιου διαγωνισμού για την </a:t>
            </a:r>
            <a:r>
              <a:rPr lang="el-GR" sz="900" b="1" dirty="0" smtClean="0">
                <a:solidFill>
                  <a:schemeClr val="accent6">
                    <a:lumMod val="75000"/>
                  </a:schemeClr>
                </a:solidFill>
                <a:latin typeface="Verdana" pitchFamily="34" charset="0"/>
              </a:rPr>
              <a:t>Προμήθεια  εξοπλισμού κουζίνας-πλυντηρίων κλπ  του κτιρίου του Κέντρου Προστασίας του Παιδιού Λασιθίου</a:t>
            </a:r>
            <a:r>
              <a:rPr lang="el-GR" sz="900" dirty="0" smtClean="0">
                <a:solidFill>
                  <a:schemeClr val="accent6">
                    <a:lumMod val="75000"/>
                  </a:schemeClr>
                </a:solidFill>
                <a:latin typeface="Verdana" pitchFamily="34" charset="0"/>
              </a:rPr>
              <a:t>. Προϋπολογισμός: </a:t>
            </a:r>
            <a:r>
              <a:rPr lang="el-GR" sz="900" b="1" dirty="0" smtClean="0">
                <a:solidFill>
                  <a:schemeClr val="accent6">
                    <a:lumMod val="75000"/>
                  </a:schemeClr>
                </a:solidFill>
                <a:latin typeface="Verdana" pitchFamily="34" charset="0"/>
              </a:rPr>
              <a:t>85.380,08 ευρώ με ΦΠΑ   </a:t>
            </a:r>
            <a:endParaRPr lang="el-GR" sz="900" dirty="0" smtClean="0">
              <a:solidFill>
                <a:schemeClr val="accent6">
                  <a:lumMod val="75000"/>
                </a:schemeClr>
              </a:solidFill>
              <a:latin typeface="Verdana" pitchFamily="34" charset="0"/>
            </a:endParaRPr>
          </a:p>
          <a:p>
            <a:pPr>
              <a:buNone/>
            </a:pPr>
            <a:endParaRPr lang="el-GR" sz="900" dirty="0" smtClean="0">
              <a:solidFill>
                <a:schemeClr val="accent6">
                  <a:lumMod val="75000"/>
                </a:schemeClr>
              </a:solidFill>
              <a:latin typeface="Verdana" pitchFamily="34" charset="0"/>
            </a:endParaRPr>
          </a:p>
          <a:p>
            <a:pPr lvl="0" algn="just">
              <a:buNone/>
            </a:pPr>
            <a:endParaRPr lang="el-GR" sz="900" dirty="0">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17</a:t>
            </a:fld>
            <a:endParaRPr lang="el-G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br>
              <a:rPr lang="el-GR" sz="2000" b="1" dirty="0" smtClean="0">
                <a:solidFill>
                  <a:schemeClr val="accent6">
                    <a:lumMod val="75000"/>
                  </a:schemeClr>
                </a:solidFill>
                <a:latin typeface="Verdana" pitchFamily="34" charset="0"/>
              </a:rPr>
            </a:br>
            <a:r>
              <a:rPr lang="el-GR" sz="1400" b="1" dirty="0" smtClean="0">
                <a:solidFill>
                  <a:schemeClr val="accent6">
                    <a:lumMod val="75000"/>
                  </a:schemeClr>
                </a:solidFill>
                <a:latin typeface="Verdana" pitchFamily="34" charset="0"/>
              </a:rPr>
              <a:t>Τμήμα προμηθειών </a:t>
            </a:r>
            <a:endParaRPr lang="el-GR" sz="14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nSpc>
                <a:spcPct val="150000"/>
              </a:lnSpc>
              <a:buNone/>
            </a:pPr>
            <a:r>
              <a:rPr lang="el-GR" sz="900" b="1" dirty="0" smtClean="0">
                <a:solidFill>
                  <a:schemeClr val="accent6">
                    <a:lumMod val="75000"/>
                  </a:schemeClr>
                </a:solidFill>
                <a:latin typeface="Verdana" pitchFamily="34" charset="0"/>
              </a:rPr>
              <a:t>2. Ανοικτοί διαγωνισμοί: </a:t>
            </a:r>
            <a:r>
              <a:rPr lang="el-GR" sz="900" dirty="0" smtClean="0">
                <a:solidFill>
                  <a:schemeClr val="accent6">
                    <a:lumMod val="75000"/>
                  </a:schemeClr>
                </a:solidFill>
                <a:latin typeface="Verdana" pitchFamily="34" charset="0"/>
              </a:rPr>
              <a:t>Ολοκληρώθηκε η διενέργεια του διαγωνισμού του έργου της </a:t>
            </a:r>
            <a:r>
              <a:rPr lang="el-GR" sz="900" b="1" dirty="0" smtClean="0">
                <a:solidFill>
                  <a:schemeClr val="accent6">
                    <a:lumMod val="75000"/>
                  </a:schemeClr>
                </a:solidFill>
                <a:latin typeface="Verdana" pitchFamily="34" charset="0"/>
              </a:rPr>
              <a:t>Μεταφοράς Μαθητών χωρικής αρμοδιότητας της Π. Ε. Λασιθίου για τρία σχολικά χρόνια από 11/9/2014 -31/8/2017</a:t>
            </a:r>
            <a:r>
              <a:rPr lang="el-GR" sz="900" dirty="0" smtClean="0">
                <a:solidFill>
                  <a:schemeClr val="accent6">
                    <a:lumMod val="75000"/>
                  </a:schemeClr>
                </a:solidFill>
                <a:latin typeface="Verdana" pitchFamily="34" charset="0"/>
              </a:rPr>
              <a:t> με την υπογραφή της σύμβασης. Ο Ανάδοχος του έργου είναι το ΚΤΕΛ Ηρακλείου- Λασιθίου Α.Ε. όπου προσέφερε συνολικά </a:t>
            </a:r>
            <a:r>
              <a:rPr lang="el-GR" sz="900" b="1" dirty="0" smtClean="0">
                <a:solidFill>
                  <a:schemeClr val="accent6">
                    <a:lumMod val="75000"/>
                  </a:schemeClr>
                </a:solidFill>
                <a:latin typeface="Verdana" pitchFamily="34" charset="0"/>
              </a:rPr>
              <a:t>2.766.349,80</a:t>
            </a:r>
            <a:r>
              <a:rPr lang="el-GR" sz="900" dirty="0" smtClean="0">
                <a:solidFill>
                  <a:schemeClr val="accent6">
                    <a:lumMod val="75000"/>
                  </a:schemeClr>
                </a:solidFill>
                <a:latin typeface="Verdana" pitchFamily="34" charset="0"/>
              </a:rPr>
              <a:t>  ευρώ, το ποσό ανέρχεται </a:t>
            </a:r>
            <a:r>
              <a:rPr lang="el-GR" sz="900" b="1" dirty="0" smtClean="0">
                <a:solidFill>
                  <a:schemeClr val="accent6">
                    <a:lumMod val="75000"/>
                  </a:schemeClr>
                </a:solidFill>
                <a:latin typeface="Verdana" pitchFamily="34" charset="0"/>
              </a:rPr>
              <a:t>με το δικαίωμα προαίρεσης στα 3.319.619,76 ευρώ . </a:t>
            </a:r>
            <a:r>
              <a:rPr lang="el-GR" sz="900" dirty="0" smtClean="0">
                <a:solidFill>
                  <a:schemeClr val="accent6">
                    <a:lumMod val="75000"/>
                  </a:schemeClr>
                </a:solidFill>
                <a:latin typeface="Verdana" pitchFamily="34" charset="0"/>
              </a:rPr>
              <a:t>Πραγματοποιήθηκαν οι διαγωνισμοί  για το Πρόγραμμα της Δακοκτονία με την συνεργασία της Δ/</a:t>
            </a:r>
            <a:r>
              <a:rPr lang="el-GR" sz="900" dirty="0" err="1" smtClean="0">
                <a:solidFill>
                  <a:schemeClr val="accent6">
                    <a:lumMod val="75000"/>
                  </a:schemeClr>
                </a:solidFill>
                <a:latin typeface="Verdana" pitchFamily="34" charset="0"/>
              </a:rPr>
              <a:t>νσης</a:t>
            </a:r>
            <a:r>
              <a:rPr lang="el-GR" sz="900" dirty="0" smtClean="0">
                <a:solidFill>
                  <a:schemeClr val="accent6">
                    <a:lumMod val="75000"/>
                  </a:schemeClr>
                </a:solidFill>
                <a:latin typeface="Verdana" pitchFamily="34" charset="0"/>
              </a:rPr>
              <a:t> Αγροτικής Οικονομίας και Κτηνιατρικής . Συγκεκριμένα:</a:t>
            </a:r>
          </a:p>
          <a:p>
            <a:pPr>
              <a:lnSpc>
                <a:spcPct val="150000"/>
              </a:lnSpc>
              <a:buNone/>
            </a:pPr>
            <a:r>
              <a:rPr lang="el-GR" sz="900" b="1" dirty="0" smtClean="0">
                <a:solidFill>
                  <a:schemeClr val="accent6">
                    <a:lumMod val="75000"/>
                  </a:schemeClr>
                </a:solidFill>
                <a:latin typeface="Verdana" pitchFamily="34" charset="0"/>
              </a:rPr>
              <a:t> </a:t>
            </a:r>
            <a:endParaRPr lang="el-GR" sz="900" dirty="0" smtClean="0">
              <a:solidFill>
                <a:schemeClr val="accent6">
                  <a:lumMod val="75000"/>
                </a:schemeClr>
              </a:solidFill>
              <a:latin typeface="Verdana" pitchFamily="34" charset="0"/>
            </a:endParaRPr>
          </a:p>
          <a:p>
            <a:pPr>
              <a:lnSpc>
                <a:spcPct val="150000"/>
              </a:lnSpc>
              <a:buNone/>
            </a:pPr>
            <a:r>
              <a:rPr lang="el-GR" sz="900" dirty="0" smtClean="0">
                <a:solidFill>
                  <a:schemeClr val="accent6">
                    <a:lumMod val="75000"/>
                  </a:schemeClr>
                </a:solidFill>
                <a:latin typeface="Verdana" pitchFamily="34" charset="0"/>
              </a:rPr>
              <a:t>    2.1. </a:t>
            </a:r>
            <a:r>
              <a:rPr lang="el-GR" sz="900" b="1" dirty="0" smtClean="0">
                <a:solidFill>
                  <a:schemeClr val="accent6">
                    <a:lumMod val="75000"/>
                  </a:schemeClr>
                </a:solidFill>
                <a:latin typeface="Verdana" pitchFamily="34" charset="0"/>
              </a:rPr>
              <a:t>Ανάδειξη εργολάβων για τον από εδάφους </a:t>
            </a:r>
            <a:r>
              <a:rPr lang="el-GR" sz="900" b="1" dirty="0" err="1" smtClean="0">
                <a:solidFill>
                  <a:schemeClr val="accent6">
                    <a:lumMod val="75000"/>
                  </a:schemeClr>
                </a:solidFill>
                <a:latin typeface="Verdana" pitchFamily="34" charset="0"/>
              </a:rPr>
              <a:t>δολωματικό</a:t>
            </a:r>
            <a:r>
              <a:rPr lang="el-GR" sz="900" b="1" dirty="0" smtClean="0">
                <a:solidFill>
                  <a:schemeClr val="accent6">
                    <a:lumMod val="75000"/>
                  </a:schemeClr>
                </a:solidFill>
                <a:latin typeface="Verdana" pitchFamily="34" charset="0"/>
              </a:rPr>
              <a:t> ψεκασμό ελαιοδέντρων στα πλαίσια του Προγράμματος Συλλογικής Καταπολέμησης του Δάκου της Ελιάς έτους 2014 στην Περιφερειακή Ενότητα  Λασιθίου .   </a:t>
            </a:r>
            <a:r>
              <a:rPr lang="el-GR" sz="900" dirty="0" smtClean="0">
                <a:solidFill>
                  <a:schemeClr val="accent6">
                    <a:lumMod val="75000"/>
                  </a:schemeClr>
                </a:solidFill>
                <a:latin typeface="Verdana" pitchFamily="34" charset="0"/>
              </a:rPr>
              <a:t>Προϋπολογισμός του έργου ήταν : </a:t>
            </a:r>
            <a:r>
              <a:rPr lang="el-GR" sz="900" b="1" dirty="0" smtClean="0">
                <a:solidFill>
                  <a:schemeClr val="accent6">
                    <a:lumMod val="75000"/>
                  </a:schemeClr>
                </a:solidFill>
                <a:latin typeface="Verdana" pitchFamily="34" charset="0"/>
              </a:rPr>
              <a:t>1. 352.881,94 χωρίς ΦΠΑ</a:t>
            </a:r>
            <a:endParaRPr lang="el-GR" sz="900" dirty="0" smtClean="0">
              <a:solidFill>
                <a:schemeClr val="accent6">
                  <a:lumMod val="75000"/>
                </a:schemeClr>
              </a:solidFill>
              <a:latin typeface="Verdana" pitchFamily="34" charset="0"/>
            </a:endParaRPr>
          </a:p>
          <a:p>
            <a:pPr>
              <a:lnSpc>
                <a:spcPct val="150000"/>
              </a:lnSpc>
              <a:buNone/>
            </a:pPr>
            <a:r>
              <a:rPr lang="el-GR" sz="900" dirty="0" smtClean="0">
                <a:solidFill>
                  <a:schemeClr val="accent6">
                    <a:lumMod val="75000"/>
                  </a:schemeClr>
                </a:solidFill>
                <a:latin typeface="Verdana" pitchFamily="34" charset="0"/>
              </a:rPr>
              <a:t> Υπογράφηκαν 72 συμβάσεις συνολικής αξίας  </a:t>
            </a:r>
            <a:r>
              <a:rPr lang="el-GR" sz="900" b="1" dirty="0" smtClean="0">
                <a:solidFill>
                  <a:schemeClr val="accent6">
                    <a:lumMod val="75000"/>
                  </a:schemeClr>
                </a:solidFill>
                <a:latin typeface="Verdana" pitchFamily="34" charset="0"/>
              </a:rPr>
              <a:t>1.240.132,63 με ΦΠΑ</a:t>
            </a:r>
            <a:endParaRPr lang="el-GR" sz="900" dirty="0" smtClean="0">
              <a:solidFill>
                <a:schemeClr val="accent6">
                  <a:lumMod val="75000"/>
                </a:schemeClr>
              </a:solidFill>
              <a:latin typeface="Verdana" pitchFamily="34" charset="0"/>
            </a:endParaRPr>
          </a:p>
          <a:p>
            <a:pPr>
              <a:lnSpc>
                <a:spcPct val="150000"/>
              </a:lnSpc>
              <a:buNone/>
            </a:pPr>
            <a:r>
              <a:rPr lang="el-GR" sz="900" b="1" dirty="0" smtClean="0">
                <a:solidFill>
                  <a:schemeClr val="accent6">
                    <a:lumMod val="75000"/>
                  </a:schemeClr>
                </a:solidFill>
                <a:latin typeface="Verdana" pitchFamily="34" charset="0"/>
              </a:rPr>
              <a:t> </a:t>
            </a:r>
            <a:endParaRPr lang="el-GR" sz="900" dirty="0" smtClean="0">
              <a:solidFill>
                <a:schemeClr val="accent6">
                  <a:lumMod val="75000"/>
                </a:schemeClr>
              </a:solidFill>
              <a:latin typeface="Verdana" pitchFamily="34" charset="0"/>
            </a:endParaRPr>
          </a:p>
          <a:p>
            <a:pPr>
              <a:lnSpc>
                <a:spcPct val="150000"/>
              </a:lnSpc>
              <a:buNone/>
            </a:pPr>
            <a:r>
              <a:rPr lang="el-GR" sz="900" dirty="0" smtClean="0">
                <a:solidFill>
                  <a:schemeClr val="accent6">
                    <a:lumMod val="75000"/>
                  </a:schemeClr>
                </a:solidFill>
                <a:latin typeface="Verdana" pitchFamily="34" charset="0"/>
              </a:rPr>
              <a:t>    2. 2.  </a:t>
            </a:r>
            <a:r>
              <a:rPr lang="el-GR" sz="900" b="1" dirty="0" smtClean="0">
                <a:solidFill>
                  <a:schemeClr val="accent6">
                    <a:lumMod val="75000"/>
                  </a:schemeClr>
                </a:solidFill>
                <a:latin typeface="Verdana" pitchFamily="34" charset="0"/>
              </a:rPr>
              <a:t>Παροχή υπηρεσιών για τον έλεγχο των </a:t>
            </a:r>
            <a:r>
              <a:rPr lang="el-GR" sz="900" b="1" dirty="0" err="1" smtClean="0">
                <a:solidFill>
                  <a:schemeClr val="accent6">
                    <a:lumMod val="75000"/>
                  </a:schemeClr>
                </a:solidFill>
                <a:latin typeface="Verdana" pitchFamily="34" charset="0"/>
              </a:rPr>
              <a:t>δακοπληθυσμών</a:t>
            </a:r>
            <a:r>
              <a:rPr lang="el-GR" sz="900" b="1" dirty="0" smtClean="0">
                <a:solidFill>
                  <a:schemeClr val="accent6">
                    <a:lumMod val="75000"/>
                  </a:schemeClr>
                </a:solidFill>
                <a:latin typeface="Verdana" pitchFamily="34" charset="0"/>
              </a:rPr>
              <a:t> με τη μέθοδο της </a:t>
            </a:r>
            <a:r>
              <a:rPr lang="el-GR" sz="900" b="1" dirty="0" err="1" smtClean="0">
                <a:solidFill>
                  <a:schemeClr val="accent6">
                    <a:lumMod val="75000"/>
                  </a:schemeClr>
                </a:solidFill>
                <a:latin typeface="Verdana" pitchFamily="34" charset="0"/>
              </a:rPr>
              <a:t>παγιδοθεσίας</a:t>
            </a:r>
            <a:r>
              <a:rPr lang="el-GR" sz="900" b="1" dirty="0" smtClean="0">
                <a:solidFill>
                  <a:schemeClr val="accent6">
                    <a:lumMod val="75000"/>
                  </a:schemeClr>
                </a:solidFill>
                <a:latin typeface="Verdana" pitchFamily="34" charset="0"/>
              </a:rPr>
              <a:t> με παγίδες τύπου </a:t>
            </a:r>
            <a:r>
              <a:rPr lang="el-GR" sz="900" b="1" dirty="0" err="1" smtClean="0">
                <a:solidFill>
                  <a:schemeClr val="accent6">
                    <a:lumMod val="75000"/>
                  </a:schemeClr>
                </a:solidFill>
                <a:latin typeface="Verdana" pitchFamily="34" charset="0"/>
              </a:rPr>
              <a:t>Mcphail</a:t>
            </a:r>
            <a:r>
              <a:rPr lang="el-GR" sz="900" b="1" dirty="0" smtClean="0">
                <a:solidFill>
                  <a:schemeClr val="accent6">
                    <a:lumMod val="75000"/>
                  </a:schemeClr>
                </a:solidFill>
                <a:latin typeface="Verdana" pitchFamily="34" charset="0"/>
              </a:rPr>
              <a:t> στους ελαιώνες στα πλαίσια του Προγράμματος Συλλογικής Καταπολέμησης του 	άκου της Ελιάς έτους 2014 στην Περιφερειακή Ενότητα Λασιθίου».</a:t>
            </a:r>
            <a:endParaRPr lang="el-GR" sz="900" dirty="0" smtClean="0">
              <a:solidFill>
                <a:schemeClr val="accent6">
                  <a:lumMod val="75000"/>
                </a:schemeClr>
              </a:solidFill>
              <a:latin typeface="Verdana" pitchFamily="34" charset="0"/>
            </a:endParaRPr>
          </a:p>
          <a:p>
            <a:pPr>
              <a:lnSpc>
                <a:spcPct val="150000"/>
              </a:lnSpc>
              <a:buNone/>
            </a:pPr>
            <a:r>
              <a:rPr lang="el-GR" sz="900" dirty="0" smtClean="0">
                <a:solidFill>
                  <a:schemeClr val="accent6">
                    <a:lumMod val="75000"/>
                  </a:schemeClr>
                </a:solidFill>
                <a:latin typeface="Verdana" pitchFamily="34" charset="0"/>
              </a:rPr>
              <a:t>Προϋπολογισμός : </a:t>
            </a:r>
            <a:r>
              <a:rPr lang="el-GR" sz="900" b="1" dirty="0" smtClean="0">
                <a:solidFill>
                  <a:schemeClr val="accent6">
                    <a:lumMod val="75000"/>
                  </a:schemeClr>
                </a:solidFill>
                <a:latin typeface="Verdana" pitchFamily="34" charset="0"/>
              </a:rPr>
              <a:t>147.165,55 ευρώ με ΦΠΑ</a:t>
            </a:r>
            <a:endParaRPr lang="el-GR" sz="900" dirty="0" smtClean="0">
              <a:solidFill>
                <a:schemeClr val="accent6">
                  <a:lumMod val="75000"/>
                </a:schemeClr>
              </a:solidFill>
              <a:latin typeface="Verdana" pitchFamily="34" charset="0"/>
            </a:endParaRPr>
          </a:p>
          <a:p>
            <a:pPr>
              <a:lnSpc>
                <a:spcPct val="150000"/>
              </a:lnSpc>
              <a:buNone/>
            </a:pPr>
            <a:r>
              <a:rPr lang="el-GR" sz="900" dirty="0" smtClean="0">
                <a:solidFill>
                  <a:schemeClr val="accent6">
                    <a:lumMod val="75000"/>
                  </a:schemeClr>
                </a:solidFill>
                <a:latin typeface="Verdana" pitchFamily="34" charset="0"/>
              </a:rPr>
              <a:t>Υπογράφηκαν : τα τέσσερα τμήματα από τα 8  υπογράφοντας συμβάσεις ύψους </a:t>
            </a:r>
            <a:r>
              <a:rPr lang="el-GR" sz="900" b="1" dirty="0" smtClean="0">
                <a:solidFill>
                  <a:schemeClr val="accent6">
                    <a:lumMod val="75000"/>
                  </a:schemeClr>
                </a:solidFill>
                <a:latin typeface="Verdana" pitchFamily="34" charset="0"/>
              </a:rPr>
              <a:t>66.859,99 ευρώ</a:t>
            </a:r>
            <a:r>
              <a:rPr lang="el-GR" sz="900" dirty="0" smtClean="0">
                <a:solidFill>
                  <a:schemeClr val="accent6">
                    <a:lumMod val="75000"/>
                  </a:schemeClr>
                </a:solidFill>
                <a:latin typeface="Verdana" pitchFamily="34" charset="0"/>
              </a:rPr>
              <a:t>   Τα υπόλοιπα τμήματα καλύφθηκαν με πρόσληψη προσωπικού όπου η συνολική αμοιβή αυτών που απασχολήθηκαν με την </a:t>
            </a:r>
            <a:r>
              <a:rPr lang="el-GR" sz="900" dirty="0" err="1" smtClean="0">
                <a:solidFill>
                  <a:schemeClr val="accent6">
                    <a:lumMod val="75000"/>
                  </a:schemeClr>
                </a:solidFill>
                <a:latin typeface="Verdana" pitchFamily="34" charset="0"/>
              </a:rPr>
              <a:t>παγιδοθεσία</a:t>
            </a:r>
            <a:r>
              <a:rPr lang="el-GR" sz="900" dirty="0" smtClean="0">
                <a:solidFill>
                  <a:schemeClr val="accent6">
                    <a:lumMod val="75000"/>
                  </a:schemeClr>
                </a:solidFill>
                <a:latin typeface="Verdana" pitchFamily="34" charset="0"/>
              </a:rPr>
              <a:t> ανέρχεται στις </a:t>
            </a:r>
            <a:r>
              <a:rPr lang="el-GR" sz="900" b="1" dirty="0" smtClean="0">
                <a:solidFill>
                  <a:schemeClr val="accent6">
                    <a:lumMod val="75000"/>
                  </a:schemeClr>
                </a:solidFill>
                <a:latin typeface="Verdana" pitchFamily="34" charset="0"/>
              </a:rPr>
              <a:t>53.389,47 ευρώ.</a:t>
            </a:r>
            <a:endParaRPr lang="el-GR" sz="900" dirty="0" smtClean="0">
              <a:solidFill>
                <a:schemeClr val="accent6">
                  <a:lumMod val="75000"/>
                </a:schemeClr>
              </a:solidFill>
              <a:latin typeface="Verdana" pitchFamily="34" charset="0"/>
            </a:endParaRPr>
          </a:p>
          <a:p>
            <a:pPr>
              <a:lnSpc>
                <a:spcPct val="150000"/>
              </a:lnSpc>
              <a:buNone/>
            </a:pPr>
            <a:r>
              <a:rPr lang="el-GR" sz="900" b="1" dirty="0" smtClean="0">
                <a:solidFill>
                  <a:schemeClr val="accent6">
                    <a:lumMod val="75000"/>
                  </a:schemeClr>
                </a:solidFill>
                <a:latin typeface="Verdana" pitchFamily="34" charset="0"/>
              </a:rPr>
              <a:t> </a:t>
            </a:r>
            <a:endParaRPr lang="el-GR" sz="900" dirty="0" smtClean="0">
              <a:solidFill>
                <a:schemeClr val="accent6">
                  <a:lumMod val="75000"/>
                </a:schemeClr>
              </a:solidFill>
              <a:latin typeface="Verdana" pitchFamily="34" charset="0"/>
            </a:endParaRPr>
          </a:p>
          <a:p>
            <a:pPr>
              <a:lnSpc>
                <a:spcPct val="150000"/>
              </a:lnSpc>
              <a:buNone/>
            </a:pPr>
            <a:endParaRPr lang="el-GR" sz="9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18</a:t>
            </a:fld>
            <a:endParaRPr lang="el-G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br>
              <a:rPr lang="el-GR" sz="2000" b="1" dirty="0" smtClean="0">
                <a:solidFill>
                  <a:schemeClr val="accent6">
                    <a:lumMod val="75000"/>
                  </a:schemeClr>
                </a:solidFill>
                <a:latin typeface="Verdana" pitchFamily="34" charset="0"/>
              </a:rPr>
            </a:br>
            <a:r>
              <a:rPr lang="el-GR" sz="1400" b="1" dirty="0" smtClean="0">
                <a:solidFill>
                  <a:schemeClr val="accent6">
                    <a:lumMod val="75000"/>
                  </a:schemeClr>
                </a:solidFill>
                <a:latin typeface="Verdana" pitchFamily="34" charset="0"/>
              </a:rPr>
              <a:t>Τμήμα προμηθειών </a:t>
            </a:r>
            <a:endParaRPr lang="el-GR" sz="14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a:xfrm>
            <a:off x="611560" y="1916832"/>
            <a:ext cx="7848872" cy="3960440"/>
          </a:xfrm>
        </p:spPr>
        <p:txBody>
          <a:bodyPr/>
          <a:lstStyle/>
          <a:p>
            <a:pPr algn="just">
              <a:buNone/>
            </a:pPr>
            <a:r>
              <a:rPr lang="el-GR" sz="1200" b="1" dirty="0" smtClean="0">
                <a:solidFill>
                  <a:schemeClr val="accent6">
                    <a:lumMod val="75000"/>
                  </a:schemeClr>
                </a:solidFill>
                <a:latin typeface="Verdana" pitchFamily="34" charset="0"/>
              </a:rPr>
              <a:t>3. Πρόχειροι διαγωνισμοί: </a:t>
            </a:r>
            <a:r>
              <a:rPr lang="el-GR" sz="1200" dirty="0" smtClean="0">
                <a:solidFill>
                  <a:schemeClr val="accent6">
                    <a:lumMod val="75000"/>
                  </a:schemeClr>
                </a:solidFill>
                <a:latin typeface="Verdana" pitchFamily="34" charset="0"/>
              </a:rPr>
              <a:t>Προμήθεια ψηφιακών φωτοαντιγραφικών μηχανημάτων και FAX για τις ανάγκες της Π.Ε. Λασιθίου, ύψους 12.217,59 ευρώ με ΦΠΑ, προμήθεια Ηλεκτρονικών Υπολογιστών, εκτυπωτών και λοιπός εξοπλισμός, ύψους 48.596,01 Ευρώ με ΦΠΑ, προμήθεια υγρών καυσίμων για τις ανάγκες της Π.Ε. Λασιθίου και του ΟΑΕΔ (Εργατικό Κέντρο Αγίου Νικολάου), προϋπολογισμός 32.488,90 με ΦΠΑ, η ανάδειξη συνεργείου για τον καθαρισμό των Υπηρεσιών της ΠΕ Λασιθίου προϋπολογισμό 33.033,00 ευρώ  με ΦΠΑ. Υπογράφηκαν τρεις συμβάσεις που περιλαμβάνουν και τις απομακρυσμένες υπηρεσίες ύψους  21.125,27 ευρώ με ΦΠΑ. Ολοκληρώθηκε για την παροχή υπηρεσιών με τίτλο «Καταπολέμηση Κουνουπιών στο Ν. Λασιθίου – Χρήση 2014» με  προϋπολογισμός 50.000,00 ευρώ με Φ.Π.Α. Υπογράφηκε σύμβαση ύψους 26.888,00 Ευρώ με ΦΠΑ .</a:t>
            </a:r>
          </a:p>
          <a:p>
            <a:pPr algn="just">
              <a:buNone/>
            </a:pPr>
            <a:endParaRPr lang="el-GR" sz="1200" dirty="0" smtClean="0">
              <a:solidFill>
                <a:schemeClr val="accent6">
                  <a:lumMod val="75000"/>
                </a:schemeClr>
              </a:solidFill>
              <a:latin typeface="Verdana" pitchFamily="34" charset="0"/>
            </a:endParaRPr>
          </a:p>
          <a:p>
            <a:pPr algn="just">
              <a:buNone/>
            </a:pPr>
            <a:r>
              <a:rPr lang="el-GR" sz="1200" dirty="0" smtClean="0">
                <a:solidFill>
                  <a:schemeClr val="accent6">
                    <a:lumMod val="75000"/>
                  </a:schemeClr>
                </a:solidFill>
                <a:latin typeface="Verdana" pitchFamily="34" charset="0"/>
              </a:rPr>
              <a:t> </a:t>
            </a:r>
            <a:r>
              <a:rPr lang="el-GR" sz="1200" b="1" dirty="0" smtClean="0">
                <a:solidFill>
                  <a:schemeClr val="accent6">
                    <a:lumMod val="75000"/>
                  </a:schemeClr>
                </a:solidFill>
                <a:latin typeface="Verdana" pitchFamily="34" charset="0"/>
              </a:rPr>
              <a:t>4. Αναθέσεις</a:t>
            </a:r>
            <a:r>
              <a:rPr lang="en-US" sz="1200" b="1" dirty="0" smtClean="0">
                <a:solidFill>
                  <a:schemeClr val="accent6">
                    <a:lumMod val="75000"/>
                  </a:schemeClr>
                </a:solidFill>
                <a:latin typeface="Verdana" pitchFamily="34" charset="0"/>
              </a:rPr>
              <a:t>: </a:t>
            </a:r>
            <a:r>
              <a:rPr lang="el-GR" sz="1200" dirty="0" smtClean="0">
                <a:solidFill>
                  <a:schemeClr val="accent6">
                    <a:lumMod val="75000"/>
                  </a:schemeClr>
                </a:solidFill>
                <a:latin typeface="Verdana" pitchFamily="34" charset="0"/>
              </a:rPr>
              <a:t>Για τις λειτουργικές ανάγκες της ΠΕ Λασιθίου πραγματοποιήθηκαν προμήθειες/ παροχή υπηρεσιών </a:t>
            </a:r>
            <a:r>
              <a:rPr lang="en-US" sz="1200" dirty="0" smtClean="0">
                <a:solidFill>
                  <a:schemeClr val="accent6">
                    <a:lumMod val="75000"/>
                  </a:schemeClr>
                </a:solidFill>
                <a:latin typeface="Verdana" pitchFamily="34" charset="0"/>
              </a:rPr>
              <a:t>:</a:t>
            </a:r>
            <a:r>
              <a:rPr lang="el-GR" sz="1200" dirty="0" smtClean="0">
                <a:solidFill>
                  <a:schemeClr val="accent6">
                    <a:lumMod val="75000"/>
                  </a:schemeClr>
                </a:solidFill>
                <a:latin typeface="Verdana" pitchFamily="34" charset="0"/>
              </a:rPr>
              <a:t> φακέλων, γραφικής ύλης, κτηνιατρικών υλικών, αναλώσιμων ειδών (εκτυπωτές,</a:t>
            </a:r>
            <a:r>
              <a:rPr lang="en-US" sz="1200" dirty="0" smtClean="0">
                <a:solidFill>
                  <a:schemeClr val="accent6">
                    <a:lumMod val="75000"/>
                  </a:schemeClr>
                </a:solidFill>
                <a:latin typeface="Verdana" pitchFamily="34" charset="0"/>
              </a:rPr>
              <a:t>fax</a:t>
            </a:r>
            <a:r>
              <a:rPr lang="el-GR" sz="1200" dirty="0" smtClean="0">
                <a:solidFill>
                  <a:schemeClr val="accent6">
                    <a:lumMod val="75000"/>
                  </a:schemeClr>
                </a:solidFill>
                <a:latin typeface="Verdana" pitchFamily="34" charset="0"/>
              </a:rPr>
              <a:t>, φωτοτυπικά), εντύπων επαγγελμάτων αδειών, μηχάνημα καταγραφής και </a:t>
            </a:r>
            <a:r>
              <a:rPr lang="el-GR" sz="1200" dirty="0" err="1" smtClean="0">
                <a:solidFill>
                  <a:schemeClr val="accent6">
                    <a:lumMod val="75000"/>
                  </a:schemeClr>
                </a:solidFill>
                <a:latin typeface="Verdana" pitchFamily="34" charset="0"/>
              </a:rPr>
              <a:t>ωρομέτρησης</a:t>
            </a:r>
            <a:r>
              <a:rPr lang="el-GR" sz="1200" dirty="0" smtClean="0">
                <a:solidFill>
                  <a:schemeClr val="accent6">
                    <a:lumMod val="75000"/>
                  </a:schemeClr>
                </a:solidFill>
                <a:latin typeface="Verdana" pitchFamily="34" charset="0"/>
              </a:rPr>
              <a:t> παρουσιών των υπαλλήλων της ΠΕ Λασιθίου, τοποθέτηση Πλωτού Φράγματος </a:t>
            </a:r>
            <a:r>
              <a:rPr lang="el-GR" sz="1200" dirty="0" err="1" smtClean="0">
                <a:solidFill>
                  <a:schemeClr val="accent6">
                    <a:lumMod val="75000"/>
                  </a:schemeClr>
                </a:solidFill>
                <a:latin typeface="Verdana" pitchFamily="34" charset="0"/>
              </a:rPr>
              <a:t>αντιρρύπανσης</a:t>
            </a:r>
            <a:r>
              <a:rPr lang="el-GR" sz="1200" dirty="0" smtClean="0">
                <a:solidFill>
                  <a:schemeClr val="accent6">
                    <a:lumMod val="75000"/>
                  </a:schemeClr>
                </a:solidFill>
                <a:latin typeface="Verdana" pitchFamily="34" charset="0"/>
              </a:rPr>
              <a:t> Παχιάς Άμμου και συλλογή δείγματος πατάτας από το Οροπέδιο για δειγματοληπτικό έλεγχο.</a:t>
            </a:r>
          </a:p>
          <a:p>
            <a:pPr algn="just">
              <a:lnSpc>
                <a:spcPct val="150000"/>
              </a:lnSpc>
              <a:buNone/>
            </a:pP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19</a:t>
            </a:fld>
            <a:endParaRPr lang="el-G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ΕΙΣΑΓΩΓΗ </a:t>
            </a:r>
          </a:p>
        </p:txBody>
      </p:sp>
      <p:sp>
        <p:nvSpPr>
          <p:cNvPr id="3075" name="Rectangle 3"/>
          <p:cNvSpPr>
            <a:spLocks noGrp="1" noChangeArrowheads="1"/>
          </p:cNvSpPr>
          <p:nvPr>
            <p:ph type="body" idx="1"/>
          </p:nvPr>
        </p:nvSpPr>
        <p:spPr>
          <a:xfrm>
            <a:off x="457200" y="1928802"/>
            <a:ext cx="8229600" cy="3886200"/>
          </a:xfrm>
        </p:spPr>
        <p:txBody>
          <a:bodyPr/>
          <a:lstStyle/>
          <a:p>
            <a:pPr>
              <a:lnSpc>
                <a:spcPct val="150000"/>
              </a:lnSpc>
              <a:buNone/>
            </a:pPr>
            <a:r>
              <a:rPr lang="el-GR" sz="1200" dirty="0" smtClean="0">
                <a:solidFill>
                  <a:schemeClr val="accent6">
                    <a:lumMod val="75000"/>
                  </a:schemeClr>
                </a:solidFill>
              </a:rPr>
              <a:t>Παρά την κρίση, την εντελώς ανεπαρκή χρηματοδότηση και τις μεγάλες ελλείψεις σε προσωπικό, το έργο της Περιφέρειας Κρήτης, όσο και της περιφερειακής μας ενότητας και των άλλων περιφερειακών ενοτήτων του νησιού μας κατά το έτος 2014, ήταν πολύ σημαντικό.</a:t>
            </a:r>
          </a:p>
          <a:p>
            <a:pPr>
              <a:lnSpc>
                <a:spcPct val="150000"/>
              </a:lnSpc>
              <a:buNone/>
            </a:pPr>
            <a:r>
              <a:rPr lang="el-GR" sz="1200" dirty="0" smtClean="0">
                <a:solidFill>
                  <a:schemeClr val="accent6">
                    <a:lumMod val="75000"/>
                  </a:schemeClr>
                </a:solidFill>
              </a:rPr>
              <a:t>Το έργο της Περιφερειακής Ενότητας Λασιθίου το 201</a:t>
            </a:r>
            <a:r>
              <a:rPr lang="en-US" sz="1200" dirty="0" smtClean="0">
                <a:solidFill>
                  <a:schemeClr val="accent6">
                    <a:lumMod val="75000"/>
                  </a:schemeClr>
                </a:solidFill>
              </a:rPr>
              <a:t>4</a:t>
            </a:r>
            <a:r>
              <a:rPr lang="el-GR" sz="1200" dirty="0" smtClean="0">
                <a:solidFill>
                  <a:schemeClr val="accent6">
                    <a:lumMod val="75000"/>
                  </a:schemeClr>
                </a:solidFill>
              </a:rPr>
              <a:t> που περιλαμβάνεται στον απολογισμό αυτό οφείλεται κυρίως στις υπηρεσίες της περιφερειακής μας ενότητας που εργάστηκαν με ζήλο και αίσθημα ευθύνης και σε πολλές περιπτώσεις υπερέβησαν τις δυνάμεις τους. Έτσι κατέστη δυνατή η υλοποίηση του έργου αυτού. </a:t>
            </a:r>
          </a:p>
          <a:p>
            <a:pPr>
              <a:lnSpc>
                <a:spcPct val="150000"/>
              </a:lnSpc>
              <a:buNone/>
            </a:pPr>
            <a:r>
              <a:rPr lang="el-GR" sz="1200" dirty="0" smtClean="0">
                <a:solidFill>
                  <a:schemeClr val="accent6">
                    <a:lumMod val="75000"/>
                  </a:schemeClr>
                </a:solidFill>
              </a:rPr>
              <a:t>Θεωρώ ότι το έργο μας δικαιώνει πλήρως το θεσμό της Περιφερειακής Αυτοδιοίκησης και υπογραμμίζει την ανάγκη της ριζικής αναβάθμισης της, πράγμα που ισχύει ασφαλώς και για την πρωτοβάθμια Αυτοδιοίκηση. </a:t>
            </a:r>
          </a:p>
          <a:p>
            <a:pPr algn="just">
              <a:lnSpc>
                <a:spcPct val="150000"/>
              </a:lnSpc>
              <a:buNone/>
            </a:pP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2</a:t>
            </a:fld>
            <a:endParaRPr lang="el-G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a:solidFill>
                  <a:schemeClr val="accent6">
                    <a:lumMod val="75000"/>
                  </a:schemeClr>
                </a:solidFill>
                <a:latin typeface="Verdana" pitchFamily="34" charset="0"/>
              </a:rPr>
              <a:t>2. </a:t>
            </a:r>
            <a:r>
              <a:rPr lang="el-GR" sz="2000" b="1" dirty="0" smtClean="0">
                <a:solidFill>
                  <a:schemeClr val="accent6">
                    <a:lumMod val="75000"/>
                  </a:schemeClr>
                </a:solidFill>
                <a:latin typeface="Verdana" pitchFamily="34" charset="0"/>
              </a:rPr>
              <a:t>Διεύθυνση </a:t>
            </a:r>
            <a:r>
              <a:rPr lang="el-GR" sz="2000" b="1" dirty="0">
                <a:solidFill>
                  <a:schemeClr val="accent6">
                    <a:lumMod val="75000"/>
                  </a:schemeClr>
                </a:solidFill>
                <a:latin typeface="Verdana" pitchFamily="34" charset="0"/>
              </a:rPr>
              <a:t>Μεταφορών &amp; Επικοινωνιών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20</a:t>
            </a:fld>
            <a:endParaRPr lang="el-GR"/>
          </a:p>
        </p:txBody>
      </p:sp>
      <p:graphicFrame>
        <p:nvGraphicFramePr>
          <p:cNvPr id="8" name="7 - Πίνακας"/>
          <p:cNvGraphicFramePr>
            <a:graphicFrameLocks noGrp="1"/>
          </p:cNvGraphicFramePr>
          <p:nvPr/>
        </p:nvGraphicFramePr>
        <p:xfrm>
          <a:off x="1524000" y="2055592"/>
          <a:ext cx="6096000" cy="2746816"/>
        </p:xfrm>
        <a:graphic>
          <a:graphicData uri="http://schemas.openxmlformats.org/drawingml/2006/table">
            <a:tbl>
              <a:tblPr/>
              <a:tblGrid>
                <a:gridCol w="1268113"/>
                <a:gridCol w="1358692"/>
                <a:gridCol w="1132244"/>
                <a:gridCol w="1023548"/>
                <a:gridCol w="1313403"/>
              </a:tblGrid>
              <a:tr h="171676">
                <a:tc gridSpan="5">
                  <a:txBody>
                    <a:bodyPr/>
                    <a:lstStyle/>
                    <a:p>
                      <a:pPr algn="ctr" fontAlgn="b"/>
                      <a:r>
                        <a:rPr lang="el-GR" sz="1000" b="1" i="0" u="none" strike="noStrike" dirty="0">
                          <a:solidFill>
                            <a:schemeClr val="accent6">
                              <a:lumMod val="75000"/>
                            </a:schemeClr>
                          </a:solidFill>
                          <a:latin typeface="Verdana"/>
                        </a:rPr>
                        <a:t>ΕΙΣΠΡΑΞΕΙΣ ΑΠΟ ΤΕΛΗ ΑΔΕΙΑΣ- ΜΕΤΑΒΙΒΑΣΗΣ ΕΤΟΥΣ 2014</a:t>
                      </a:r>
                    </a:p>
                  </a:txBody>
                  <a:tcPr marL="0" marR="0" marT="0" marB="0" anchor="b">
                    <a:lnL>
                      <a:noFill/>
                    </a:lnL>
                    <a:lnR>
                      <a:noFill/>
                    </a:lnR>
                    <a:lnT>
                      <a:noFill/>
                    </a:lnT>
                    <a:lnB>
                      <a:noFill/>
                    </a:lnB>
                  </a:tcPr>
                </a:tc>
                <a:tc hMerge="1">
                  <a:txBody>
                    <a:bodyPr/>
                    <a:lstStyle/>
                    <a:p>
                      <a:endParaRPr lang="el-GR"/>
                    </a:p>
                  </a:txBody>
                  <a:tcPr/>
                </a:tc>
                <a:tc hMerge="1">
                  <a:txBody>
                    <a:bodyPr/>
                    <a:lstStyle/>
                    <a:p>
                      <a:endParaRPr lang="el-GR"/>
                    </a:p>
                  </a:txBody>
                  <a:tcPr/>
                </a:tc>
                <a:tc hMerge="1">
                  <a:txBody>
                    <a:bodyPr/>
                    <a:lstStyle/>
                    <a:p>
                      <a:endParaRPr lang="el-GR"/>
                    </a:p>
                  </a:txBody>
                  <a:tcPr/>
                </a:tc>
                <a:tc hMerge="1">
                  <a:txBody>
                    <a:bodyPr/>
                    <a:lstStyle/>
                    <a:p>
                      <a:endParaRPr lang="el-GR"/>
                    </a:p>
                  </a:txBody>
                  <a:tcPr/>
                </a:tc>
              </a:tr>
              <a:tr h="171676">
                <a:tc>
                  <a:txBody>
                    <a:bodyPr/>
                    <a:lstStyle/>
                    <a:p>
                      <a:pPr algn="l" fontAlgn="b"/>
                      <a:endParaRPr lang="el-GR" sz="1000" b="0" i="0" u="none" strike="noStrike">
                        <a:solidFill>
                          <a:schemeClr val="accent6">
                            <a:lumMod val="75000"/>
                          </a:schemeClr>
                        </a:solidFill>
                        <a:latin typeface="Verdana"/>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l-GR" sz="1000" b="0" i="0" u="none" strike="noStrike">
                        <a:solidFill>
                          <a:schemeClr val="accent6">
                            <a:lumMod val="75000"/>
                          </a:schemeClr>
                        </a:solidFill>
                        <a:latin typeface="Verdana"/>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l-GR" sz="1000" b="0" i="0" u="none" strike="noStrike">
                        <a:solidFill>
                          <a:schemeClr val="accent6">
                            <a:lumMod val="75000"/>
                          </a:schemeClr>
                        </a:solidFill>
                        <a:latin typeface="Verdana"/>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l-GR" sz="1000" b="0" i="0" u="none" strike="noStrike">
                        <a:solidFill>
                          <a:schemeClr val="accent6">
                            <a:lumMod val="75000"/>
                          </a:schemeClr>
                        </a:solidFill>
                        <a:latin typeface="Verdana"/>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l-GR" sz="1000" b="0" i="0" u="none" strike="noStrike">
                        <a:solidFill>
                          <a:schemeClr val="accent6">
                            <a:lumMod val="75000"/>
                          </a:schemeClr>
                        </a:solidFill>
                        <a:latin typeface="Verdana"/>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171676">
                <a:tc>
                  <a:txBody>
                    <a:bodyPr/>
                    <a:lstStyle/>
                    <a:p>
                      <a:pPr algn="l" fontAlgn="b"/>
                      <a:r>
                        <a:rPr lang="el-GR" sz="1000" b="0" i="0" u="none" strike="noStrike">
                          <a:solidFill>
                            <a:schemeClr val="accent6">
                              <a:lumMod val="75000"/>
                            </a:schemeClr>
                          </a:solidFill>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l-GR" sz="1000" b="1" i="0" u="none" strike="noStrike">
                          <a:solidFill>
                            <a:schemeClr val="accent6">
                              <a:lumMod val="75000"/>
                            </a:schemeClr>
                          </a:solidFill>
                          <a:latin typeface="Verdana"/>
                        </a:rPr>
                        <a:t>ΑΓΙΟΣ ΝΙΚΟΛΑΟΣ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l-GR" sz="1000" b="1" i="0" u="none" strike="noStrike">
                          <a:solidFill>
                            <a:schemeClr val="accent6">
                              <a:lumMod val="75000"/>
                            </a:schemeClr>
                          </a:solidFill>
                          <a:latin typeface="Verdana"/>
                        </a:rPr>
                        <a:t>ΙΕΡΑΠΕΤΡΑ</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l-GR" sz="1000" b="1" i="0" u="none" strike="noStrike">
                          <a:solidFill>
                            <a:schemeClr val="accent6">
                              <a:lumMod val="75000"/>
                            </a:schemeClr>
                          </a:solidFill>
                          <a:latin typeface="Verdana"/>
                        </a:rPr>
                        <a:t>ΣΗΤΕΙΑ</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l-GR" sz="1000" b="1" i="0" u="none" strike="noStrike">
                          <a:solidFill>
                            <a:schemeClr val="accent6">
                              <a:lumMod val="75000"/>
                            </a:schemeClr>
                          </a:solidFill>
                          <a:latin typeface="Verdana"/>
                        </a:rPr>
                        <a:t>ΣΥΝΟΛΟ</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ΙΑΝΟΥΑΡΙΟΣ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17.522,00 €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12.250,50 €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7.502,00 €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37.274,50 €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ΦΕΒΡΟΥΑΡΙΟΣ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14.102,00 €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8.850,00 €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5.684,00 €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28.636,00 €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ΜΑΡΤΙΟΣ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10.293,00 €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6.983,00 €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6.750,00 €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24.026,00 €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ΑΠΡΙΛΙΟΣ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13.769,00 €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7.581,00 €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4.563,00 €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25.913,00 €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ΜΑΙΟΣ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15.444,50 €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10.298,00 €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4.638,00 €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30.380,50 €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ΙΟΥΝΙΟΣ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12.973,00 €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9.932,00 €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7.288,00 €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30.193,00 €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ΙΟΥΛΙΟΣ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19.077,50 €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12.368,00 €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5.186,00 €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36.631,50 €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ΑΥΓΟΥΣΤΟΣ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14.559,00 €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10.662,50 €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6.707,00 €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31.928,50 €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ΣΕΠΤΕΜΒΡΙΟΣ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15.261,00 €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10.255,00 €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7.585,00 €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33.101,00 €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ΟΚΤΩΒΡΙΟΣ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19.548,00 €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9.601,00 €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6.505,00 €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35.654,00 €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ΝΟΕΜΒΡΙΟΣ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18.923,00 €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9.770,00 €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8.020,50 €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36.713,50 €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a:solidFill>
                            <a:schemeClr val="accent6">
                              <a:lumMod val="75000"/>
                            </a:schemeClr>
                          </a:solidFill>
                          <a:latin typeface="Verdana"/>
                        </a:rPr>
                        <a:t>ΔΕΚΕΜΒΡΙΟΣ</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17.044,00 €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14.802,00 €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8.557,00 €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40.403,00 €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676">
                <a:tc>
                  <a:txBody>
                    <a:bodyPr/>
                    <a:lstStyle/>
                    <a:p>
                      <a:pPr algn="l" fontAlgn="b"/>
                      <a:r>
                        <a:rPr lang="el-GR" sz="1000" b="1" i="0" u="none" strike="noStrike" dirty="0">
                          <a:solidFill>
                            <a:schemeClr val="accent6">
                              <a:lumMod val="75000"/>
                            </a:schemeClr>
                          </a:solidFill>
                          <a:latin typeface="Verdana"/>
                        </a:rPr>
                        <a:t>ΣΥΝΟΛΟ</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a:rPr>
                        <a:t>188.516,00 €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a:rPr>
                        <a:t>123.353,00 €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a:rPr>
                        <a:t>78.985,50 €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dirty="0">
                          <a:solidFill>
                            <a:schemeClr val="accent6">
                              <a:lumMod val="75000"/>
                            </a:schemeClr>
                          </a:solidFill>
                          <a:latin typeface="Verdana"/>
                        </a:rPr>
                        <a:t>390.854,50 €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a:solidFill>
                  <a:schemeClr val="accent6">
                    <a:lumMod val="75000"/>
                  </a:schemeClr>
                </a:solidFill>
                <a:latin typeface="Verdana" pitchFamily="34" charset="0"/>
              </a:rPr>
              <a:t>2. </a:t>
            </a:r>
            <a:r>
              <a:rPr lang="el-GR" sz="2000" b="1" dirty="0" smtClean="0">
                <a:solidFill>
                  <a:schemeClr val="accent6">
                    <a:lumMod val="75000"/>
                  </a:schemeClr>
                </a:solidFill>
                <a:latin typeface="Verdana" pitchFamily="34" charset="0"/>
              </a:rPr>
              <a:t>Διεύθυνση </a:t>
            </a:r>
            <a:r>
              <a:rPr lang="el-GR" sz="2000" b="1" dirty="0">
                <a:solidFill>
                  <a:schemeClr val="accent6">
                    <a:lumMod val="75000"/>
                  </a:schemeClr>
                </a:solidFill>
                <a:latin typeface="Verdana" pitchFamily="34" charset="0"/>
              </a:rPr>
              <a:t>Μεταφορών &amp; Επικοινωνιών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21</a:t>
            </a:fld>
            <a:endParaRPr lang="el-GR"/>
          </a:p>
        </p:txBody>
      </p:sp>
      <p:graphicFrame>
        <p:nvGraphicFramePr>
          <p:cNvPr id="30721" name="Object 1"/>
          <p:cNvGraphicFramePr>
            <a:graphicFrameLocks noChangeAspect="1"/>
          </p:cNvGraphicFramePr>
          <p:nvPr/>
        </p:nvGraphicFramePr>
        <p:xfrm>
          <a:off x="2699792" y="1988840"/>
          <a:ext cx="3705225" cy="1133475"/>
        </p:xfrm>
        <a:graphic>
          <a:graphicData uri="http://schemas.openxmlformats.org/presentationml/2006/ole">
            <p:oleObj spid="_x0000_s30721" name="Worksheet" r:id="rId3" imgW="3705225" imgH="1133475" progId="Excel.Sheet.8">
              <p:link updateAutomatic="1"/>
            </p:oleObj>
          </a:graphicData>
        </a:graphic>
      </p:graphicFrame>
      <p:graphicFrame>
        <p:nvGraphicFramePr>
          <p:cNvPr id="30722" name="Object 2"/>
          <p:cNvGraphicFramePr>
            <a:graphicFrameLocks noChangeAspect="1"/>
          </p:cNvGraphicFramePr>
          <p:nvPr/>
        </p:nvGraphicFramePr>
        <p:xfrm>
          <a:off x="2123728" y="3356992"/>
          <a:ext cx="4625694" cy="2459557"/>
        </p:xfrm>
        <a:graphic>
          <a:graphicData uri="http://schemas.openxmlformats.org/presentationml/2006/ole">
            <p:oleObj spid="_x0000_s30722" name="Worksheet" r:id="rId4" imgW="5105400" imgH="2714625" progId="Excel.Sheet.8">
              <p:link updateAutomatic="1"/>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a:solidFill>
                  <a:schemeClr val="accent6">
                    <a:lumMod val="75000"/>
                  </a:schemeClr>
                </a:solidFill>
                <a:latin typeface="Verdana" pitchFamily="34" charset="0"/>
              </a:rPr>
              <a:t>2. </a:t>
            </a:r>
            <a:r>
              <a:rPr lang="el-GR" sz="2000" b="1" dirty="0" smtClean="0">
                <a:solidFill>
                  <a:schemeClr val="accent6">
                    <a:lumMod val="75000"/>
                  </a:schemeClr>
                </a:solidFill>
                <a:latin typeface="Verdana" pitchFamily="34" charset="0"/>
              </a:rPr>
              <a:t>Διεύθυνση </a:t>
            </a:r>
            <a:r>
              <a:rPr lang="el-GR" sz="2000" b="1" dirty="0">
                <a:solidFill>
                  <a:schemeClr val="accent6">
                    <a:lumMod val="75000"/>
                  </a:schemeClr>
                </a:solidFill>
                <a:latin typeface="Verdana" pitchFamily="34" charset="0"/>
              </a:rPr>
              <a:t>Μεταφορών &amp; Επικοινωνιών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22</a:t>
            </a:fld>
            <a:endParaRPr lang="el-GR" dirty="0"/>
          </a:p>
        </p:txBody>
      </p:sp>
      <p:graphicFrame>
        <p:nvGraphicFramePr>
          <p:cNvPr id="68613" name="Object 5"/>
          <p:cNvGraphicFramePr>
            <a:graphicFrameLocks noChangeAspect="1"/>
          </p:cNvGraphicFramePr>
          <p:nvPr/>
        </p:nvGraphicFramePr>
        <p:xfrm>
          <a:off x="2045532" y="1463191"/>
          <a:ext cx="4614700" cy="4517641"/>
        </p:xfrm>
        <a:graphic>
          <a:graphicData uri="http://schemas.openxmlformats.org/presentationml/2006/ole">
            <p:oleObj spid="_x0000_s68613" name="Worksheet" r:id="rId3" imgW="9077325" imgH="8886825" progId="Excel.Sheet.8">
              <p:link updateAutomatic="1"/>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a:solidFill>
                  <a:schemeClr val="accent6">
                    <a:lumMod val="75000"/>
                  </a:schemeClr>
                </a:solidFill>
                <a:latin typeface="Verdana" pitchFamily="34" charset="0"/>
              </a:rPr>
              <a:t>2. </a:t>
            </a:r>
            <a:r>
              <a:rPr lang="el-GR" sz="2000" b="1" dirty="0" smtClean="0">
                <a:solidFill>
                  <a:schemeClr val="accent6">
                    <a:lumMod val="75000"/>
                  </a:schemeClr>
                </a:solidFill>
                <a:latin typeface="Verdana" pitchFamily="34" charset="0"/>
              </a:rPr>
              <a:t>Διεύθυνση </a:t>
            </a:r>
            <a:r>
              <a:rPr lang="el-GR" sz="2000" b="1" dirty="0">
                <a:solidFill>
                  <a:schemeClr val="accent6">
                    <a:lumMod val="75000"/>
                  </a:schemeClr>
                </a:solidFill>
                <a:latin typeface="Verdana" pitchFamily="34" charset="0"/>
              </a:rPr>
              <a:t>Μεταφορών &amp; Επικοινωνιών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23</a:t>
            </a:fld>
            <a:endParaRPr lang="el-GR"/>
          </a:p>
        </p:txBody>
      </p:sp>
      <p:graphicFrame>
        <p:nvGraphicFramePr>
          <p:cNvPr id="70659" name="Object 3"/>
          <p:cNvGraphicFramePr>
            <a:graphicFrameLocks noChangeAspect="1"/>
          </p:cNvGraphicFramePr>
          <p:nvPr/>
        </p:nvGraphicFramePr>
        <p:xfrm>
          <a:off x="1763687" y="1628800"/>
          <a:ext cx="5297239" cy="4352032"/>
        </p:xfrm>
        <a:graphic>
          <a:graphicData uri="http://schemas.openxmlformats.org/presentationml/2006/ole">
            <p:oleObj spid="_x0000_s70659" name="Worksheet" r:id="rId3" imgW="9077325" imgH="7458075" progId="Excel.Sheet.8">
              <p:link updateAutomatic="1"/>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a:solidFill>
                  <a:schemeClr val="accent6">
                    <a:lumMod val="75000"/>
                  </a:schemeClr>
                </a:solidFill>
                <a:latin typeface="Verdana" pitchFamily="34" charset="0"/>
              </a:rPr>
              <a:t>2. </a:t>
            </a:r>
            <a:r>
              <a:rPr lang="el-GR" sz="2000" b="1" dirty="0" smtClean="0">
                <a:solidFill>
                  <a:schemeClr val="accent6">
                    <a:lumMod val="75000"/>
                  </a:schemeClr>
                </a:solidFill>
                <a:latin typeface="Verdana" pitchFamily="34" charset="0"/>
              </a:rPr>
              <a:t>Διεύθυνση </a:t>
            </a:r>
            <a:r>
              <a:rPr lang="el-GR" sz="2000" b="1" dirty="0">
                <a:solidFill>
                  <a:schemeClr val="accent6">
                    <a:lumMod val="75000"/>
                  </a:schemeClr>
                </a:solidFill>
                <a:latin typeface="Verdana" pitchFamily="34" charset="0"/>
              </a:rPr>
              <a:t>Μεταφορών &amp; Επικοινωνιών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24</a:t>
            </a:fld>
            <a:endParaRPr lang="el-GR"/>
          </a:p>
        </p:txBody>
      </p:sp>
      <p:graphicFrame>
        <p:nvGraphicFramePr>
          <p:cNvPr id="71683" name="Object 3"/>
          <p:cNvGraphicFramePr>
            <a:graphicFrameLocks noChangeAspect="1"/>
          </p:cNvGraphicFramePr>
          <p:nvPr/>
        </p:nvGraphicFramePr>
        <p:xfrm>
          <a:off x="899592" y="1916832"/>
          <a:ext cx="7416824" cy="4032448"/>
        </p:xfrm>
        <a:graphic>
          <a:graphicData uri="http://schemas.openxmlformats.org/presentationml/2006/ole">
            <p:oleObj spid="_x0000_s71683" name="Worksheet" r:id="rId3" imgW="9077325" imgH="6200775" progId="Excel.Sheet.8">
              <p:link updateAutomatic="1"/>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a:solidFill>
                  <a:schemeClr val="accent6">
                    <a:lumMod val="75000"/>
                  </a:schemeClr>
                </a:solidFill>
                <a:latin typeface="Verdana" pitchFamily="34" charset="0"/>
              </a:rPr>
              <a:t>2. </a:t>
            </a:r>
            <a:r>
              <a:rPr lang="el-GR" sz="2000" b="1" dirty="0" smtClean="0">
                <a:solidFill>
                  <a:schemeClr val="accent6">
                    <a:lumMod val="75000"/>
                  </a:schemeClr>
                </a:solidFill>
                <a:latin typeface="Verdana" pitchFamily="34" charset="0"/>
              </a:rPr>
              <a:t>Διεύθυνση </a:t>
            </a:r>
            <a:r>
              <a:rPr lang="el-GR" sz="2000" b="1" dirty="0">
                <a:solidFill>
                  <a:schemeClr val="accent6">
                    <a:lumMod val="75000"/>
                  </a:schemeClr>
                </a:solidFill>
                <a:latin typeface="Verdana" pitchFamily="34" charset="0"/>
              </a:rPr>
              <a:t>Μεταφορών &amp; Επικοινωνιών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25</a:t>
            </a:fld>
            <a:endParaRPr lang="el-GR"/>
          </a:p>
        </p:txBody>
      </p:sp>
      <p:graphicFrame>
        <p:nvGraphicFramePr>
          <p:cNvPr id="72707" name="Object 3"/>
          <p:cNvGraphicFramePr>
            <a:graphicFrameLocks noChangeAspect="1"/>
          </p:cNvGraphicFramePr>
          <p:nvPr/>
        </p:nvGraphicFramePr>
        <p:xfrm>
          <a:off x="971600" y="1988840"/>
          <a:ext cx="7274967" cy="3366485"/>
        </p:xfrm>
        <a:graphic>
          <a:graphicData uri="http://schemas.openxmlformats.org/presentationml/2006/ole">
            <p:oleObj spid="_x0000_s72707" name="Worksheet" r:id="rId3" imgW="9077325" imgH="4200525" progId="Excel.Sheet.8">
              <p:link updateAutomatic="1"/>
            </p:oleObj>
          </a:graphicData>
        </a:graphic>
      </p:graphicFrame>
      <p:graphicFrame>
        <p:nvGraphicFramePr>
          <p:cNvPr id="7" name="6 - Πίνακας"/>
          <p:cNvGraphicFramePr>
            <a:graphicFrameLocks noGrp="1"/>
          </p:cNvGraphicFramePr>
          <p:nvPr/>
        </p:nvGraphicFramePr>
        <p:xfrm>
          <a:off x="971600" y="5517232"/>
          <a:ext cx="3644900" cy="647700"/>
        </p:xfrm>
        <a:graphic>
          <a:graphicData uri="http://schemas.openxmlformats.org/drawingml/2006/table">
            <a:tbl>
              <a:tblPr/>
              <a:tblGrid>
                <a:gridCol w="3644900"/>
              </a:tblGrid>
              <a:tr h="161925">
                <a:tc>
                  <a:txBody>
                    <a:bodyPr/>
                    <a:lstStyle/>
                    <a:p>
                      <a:pPr algn="l" fontAlgn="t"/>
                      <a:r>
                        <a:rPr lang="el-GR" sz="1000" b="1" i="0" u="sng" strike="noStrike" dirty="0">
                          <a:latin typeface="Verdana"/>
                        </a:rPr>
                        <a:t>Προσωπικό διεύθυνσης </a:t>
                      </a:r>
                    </a:p>
                  </a:txBody>
                  <a:tcPr marL="9525" marR="9525" marT="9525" marB="0">
                    <a:lnL>
                      <a:noFill/>
                    </a:lnL>
                    <a:lnR>
                      <a:noFill/>
                    </a:lnR>
                    <a:lnT>
                      <a:noFill/>
                    </a:lnT>
                    <a:lnB>
                      <a:noFill/>
                    </a:lnB>
                  </a:tcPr>
                </a:tc>
              </a:tr>
              <a:tr h="161925">
                <a:tc>
                  <a:txBody>
                    <a:bodyPr/>
                    <a:lstStyle/>
                    <a:p>
                      <a:pPr algn="l" fontAlgn="t"/>
                      <a:r>
                        <a:rPr lang="el-GR" sz="1000" b="0" i="0" u="none" strike="noStrike">
                          <a:latin typeface="Verdana"/>
                        </a:rPr>
                        <a:t>Άγιος Νικόλαος: 9 άτομα</a:t>
                      </a:r>
                    </a:p>
                  </a:txBody>
                  <a:tcPr marL="9525" marR="9525" marT="9525" marB="0">
                    <a:lnL>
                      <a:noFill/>
                    </a:lnL>
                    <a:lnR>
                      <a:noFill/>
                    </a:lnR>
                    <a:lnT>
                      <a:noFill/>
                    </a:lnT>
                    <a:lnB>
                      <a:noFill/>
                    </a:lnB>
                  </a:tcPr>
                </a:tc>
              </a:tr>
              <a:tr h="161925">
                <a:tc>
                  <a:txBody>
                    <a:bodyPr/>
                    <a:lstStyle/>
                    <a:p>
                      <a:pPr algn="l" fontAlgn="t"/>
                      <a:r>
                        <a:rPr lang="el-GR" sz="1000" b="0" i="0" u="none" strike="noStrike">
                          <a:latin typeface="Verdana"/>
                        </a:rPr>
                        <a:t>Τμήμα Ιεράπετρας: 3 άτομα</a:t>
                      </a:r>
                    </a:p>
                  </a:txBody>
                  <a:tcPr marL="9525" marR="9525" marT="9525" marB="0">
                    <a:lnL>
                      <a:noFill/>
                    </a:lnL>
                    <a:lnR>
                      <a:noFill/>
                    </a:lnR>
                    <a:lnT>
                      <a:noFill/>
                    </a:lnT>
                    <a:lnB>
                      <a:noFill/>
                    </a:lnB>
                  </a:tcPr>
                </a:tc>
              </a:tr>
              <a:tr h="161925">
                <a:tc>
                  <a:txBody>
                    <a:bodyPr/>
                    <a:lstStyle/>
                    <a:p>
                      <a:pPr algn="l" fontAlgn="t"/>
                      <a:r>
                        <a:rPr lang="el-GR" sz="1000" b="0" i="0" u="none" strike="noStrike" dirty="0">
                          <a:latin typeface="Verdana"/>
                        </a:rPr>
                        <a:t>Τμήμα Σητείας: </a:t>
                      </a:r>
                      <a:r>
                        <a:rPr lang="en-US" sz="1000" b="0" i="0" u="none" strike="noStrike" dirty="0" smtClean="0">
                          <a:latin typeface="Verdana"/>
                        </a:rPr>
                        <a:t>7</a:t>
                      </a:r>
                      <a:r>
                        <a:rPr lang="el-GR" sz="1000" b="0" i="0" u="none" strike="noStrike" dirty="0" smtClean="0">
                          <a:latin typeface="Verdana"/>
                        </a:rPr>
                        <a:t> </a:t>
                      </a:r>
                      <a:r>
                        <a:rPr lang="el-GR" sz="1000" b="0" i="0" u="none" strike="noStrike" dirty="0">
                          <a:latin typeface="Verdana"/>
                        </a:rPr>
                        <a:t>άτομα </a:t>
                      </a:r>
                    </a:p>
                  </a:txBody>
                  <a:tcPr marL="9525" marR="9525" marT="9525"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endParaRPr lang="el-GR" sz="1000" b="1" dirty="0" smtClean="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26</a:t>
            </a:fld>
            <a:endParaRPr lang="el-GR"/>
          </a:p>
        </p:txBody>
      </p:sp>
      <p:graphicFrame>
        <p:nvGraphicFramePr>
          <p:cNvPr id="162818" name="Object 2"/>
          <p:cNvGraphicFramePr>
            <a:graphicFrameLocks noChangeAspect="1"/>
          </p:cNvGraphicFramePr>
          <p:nvPr/>
        </p:nvGraphicFramePr>
        <p:xfrm>
          <a:off x="3131840" y="2566579"/>
          <a:ext cx="2736304" cy="1638601"/>
        </p:xfrm>
        <a:graphic>
          <a:graphicData uri="http://schemas.openxmlformats.org/presentationml/2006/ole">
            <p:oleObj spid="_x0000_s162818" name="Worksheet" r:id="rId3" imgW="1638300" imgH="981075" progId="Excel.Sheet.8">
              <p:link updateAutomatic="1"/>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Ποιοτικού &amp; </a:t>
            </a:r>
            <a:r>
              <a:rPr lang="el-GR" sz="1600" b="1" dirty="0" err="1" smtClean="0">
                <a:solidFill>
                  <a:schemeClr val="accent6">
                    <a:lumMod val="75000"/>
                  </a:schemeClr>
                </a:solidFill>
                <a:latin typeface="Verdana" pitchFamily="34" charset="0"/>
              </a:rPr>
              <a:t>Φυτοϋγειονομικού</a:t>
            </a:r>
            <a:r>
              <a:rPr lang="el-GR" sz="1600" b="1" dirty="0" smtClean="0">
                <a:solidFill>
                  <a:schemeClr val="accent6">
                    <a:lumMod val="75000"/>
                  </a:schemeClr>
                </a:solidFill>
                <a:latin typeface="Verdana" pitchFamily="34" charset="0"/>
              </a:rPr>
              <a:t> Ελέγχου</a:t>
            </a:r>
            <a:r>
              <a:rPr lang="el-GR" sz="1600" dirty="0" smtClean="0">
                <a:solidFill>
                  <a:schemeClr val="accent6">
                    <a:lumMod val="75000"/>
                  </a:schemeClr>
                </a:solidFill>
                <a:latin typeface="Verdana" pitchFamily="34" charset="0"/>
              </a:rPr>
              <a:t> </a:t>
            </a:r>
            <a:r>
              <a:rPr lang="el-GR" sz="2000" dirty="0" smtClean="0">
                <a:solidFill>
                  <a:schemeClr val="accent6">
                    <a:lumMod val="75000"/>
                  </a:schemeClr>
                </a:solidFill>
                <a:latin typeface="Verdana" pitchFamily="34" charset="0"/>
              </a:rPr>
              <a:t/>
            </a:r>
            <a:br>
              <a:rPr lang="el-GR" sz="2000" dirty="0" smtClean="0">
                <a:solidFill>
                  <a:schemeClr val="accent6">
                    <a:lumMod val="75000"/>
                  </a:schemeClr>
                </a:solidFill>
                <a:latin typeface="Verdana" pitchFamily="34" charset="0"/>
              </a:rPr>
            </a:b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endParaRPr lang="el-GR" sz="1000" b="1" dirty="0" smtClean="0"/>
          </a:p>
        </p:txBody>
      </p:sp>
      <p:sp>
        <p:nvSpPr>
          <p:cNvPr id="7" name="6 - Ορθογώνιο"/>
          <p:cNvSpPr/>
          <p:nvPr/>
        </p:nvSpPr>
        <p:spPr>
          <a:xfrm>
            <a:off x="428596" y="1714486"/>
            <a:ext cx="7500990" cy="332014"/>
          </a:xfrm>
          <a:prstGeom prst="rect">
            <a:avLst/>
          </a:prstGeom>
        </p:spPr>
        <p:txBody>
          <a:bodyPr wrap="square">
            <a:spAutoFit/>
          </a:bodyPr>
          <a:lstStyle/>
          <a:p>
            <a:pPr>
              <a:lnSpc>
                <a:spcPct val="150000"/>
              </a:lnSpc>
              <a:buFont typeface="Wingdings" pitchFamily="2" charset="2"/>
              <a:buChar char="Ø"/>
            </a:pPr>
            <a:endParaRPr lang="el-GR" sz="1200" dirty="0" smtClean="0">
              <a:latin typeface="Verdana" pitchFamily="34" charset="0"/>
            </a:endParaRP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27</a:t>
            </a:fld>
            <a:endParaRPr lang="el-GR"/>
          </a:p>
        </p:txBody>
      </p:sp>
      <p:graphicFrame>
        <p:nvGraphicFramePr>
          <p:cNvPr id="122884" name="Object 4"/>
          <p:cNvGraphicFramePr>
            <a:graphicFrameLocks noChangeAspect="1"/>
          </p:cNvGraphicFramePr>
          <p:nvPr/>
        </p:nvGraphicFramePr>
        <p:xfrm>
          <a:off x="2411760" y="1285565"/>
          <a:ext cx="3744416" cy="5063765"/>
        </p:xfrm>
        <a:graphic>
          <a:graphicData uri="http://schemas.openxmlformats.org/presentationml/2006/ole">
            <p:oleObj spid="_x0000_s122884" name="Έγγραφο" r:id="rId3" imgW="7010397" imgH="9479495" progId="Word.Document.12">
              <p:link updateAutomatic="1"/>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Ποιοτικού &amp; </a:t>
            </a:r>
            <a:r>
              <a:rPr lang="el-GR" sz="1600" b="1" dirty="0" err="1" smtClean="0">
                <a:solidFill>
                  <a:schemeClr val="accent6">
                    <a:lumMod val="75000"/>
                  </a:schemeClr>
                </a:solidFill>
                <a:latin typeface="Verdana" pitchFamily="34" charset="0"/>
              </a:rPr>
              <a:t>Φυτοϋγειονομικού</a:t>
            </a:r>
            <a:r>
              <a:rPr lang="el-GR" sz="1600" b="1" dirty="0" smtClean="0">
                <a:solidFill>
                  <a:schemeClr val="accent6">
                    <a:lumMod val="75000"/>
                  </a:schemeClr>
                </a:solidFill>
                <a:latin typeface="Verdana" pitchFamily="34" charset="0"/>
              </a:rPr>
              <a:t> Ελέγχου</a:t>
            </a:r>
            <a:r>
              <a:rPr lang="el-GR" sz="1600" dirty="0" smtClean="0">
                <a:solidFill>
                  <a:schemeClr val="accent6">
                    <a:lumMod val="75000"/>
                  </a:schemeClr>
                </a:solidFill>
                <a:latin typeface="Verdana" pitchFamily="34" charset="0"/>
              </a:rPr>
              <a:t> </a:t>
            </a:r>
            <a:r>
              <a:rPr lang="el-GR" sz="2000" dirty="0" smtClean="0">
                <a:solidFill>
                  <a:schemeClr val="accent6">
                    <a:lumMod val="75000"/>
                  </a:schemeClr>
                </a:solidFill>
                <a:latin typeface="Verdana" pitchFamily="34" charset="0"/>
              </a:rPr>
              <a:t/>
            </a:r>
            <a:br>
              <a:rPr lang="el-GR" sz="2000" dirty="0" smtClean="0">
                <a:solidFill>
                  <a:schemeClr val="accent6">
                    <a:lumMod val="75000"/>
                  </a:schemeClr>
                </a:solidFill>
                <a:latin typeface="Verdana" pitchFamily="34" charset="0"/>
              </a:rPr>
            </a:b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endParaRPr lang="el-GR" sz="1000" b="1" dirty="0" smtClean="0"/>
          </a:p>
        </p:txBody>
      </p:sp>
      <p:sp>
        <p:nvSpPr>
          <p:cNvPr id="7" name="6 - Ορθογώνιο"/>
          <p:cNvSpPr/>
          <p:nvPr/>
        </p:nvSpPr>
        <p:spPr>
          <a:xfrm>
            <a:off x="428596" y="1714486"/>
            <a:ext cx="7500990" cy="332014"/>
          </a:xfrm>
          <a:prstGeom prst="rect">
            <a:avLst/>
          </a:prstGeom>
        </p:spPr>
        <p:txBody>
          <a:bodyPr wrap="square">
            <a:spAutoFit/>
          </a:bodyPr>
          <a:lstStyle/>
          <a:p>
            <a:pPr>
              <a:lnSpc>
                <a:spcPct val="150000"/>
              </a:lnSpc>
              <a:buFont typeface="Wingdings" pitchFamily="2" charset="2"/>
              <a:buChar char="Ø"/>
            </a:pPr>
            <a:endParaRPr lang="el-GR" sz="1200" dirty="0" smtClean="0">
              <a:latin typeface="Verdana" pitchFamily="34" charset="0"/>
            </a:endParaRP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28</a:t>
            </a:fld>
            <a:endParaRPr lang="el-GR"/>
          </a:p>
        </p:txBody>
      </p:sp>
      <p:graphicFrame>
        <p:nvGraphicFramePr>
          <p:cNvPr id="145411" name="Object 3"/>
          <p:cNvGraphicFramePr>
            <a:graphicFrameLocks noChangeAspect="1"/>
          </p:cNvGraphicFramePr>
          <p:nvPr/>
        </p:nvGraphicFramePr>
        <p:xfrm>
          <a:off x="1259632" y="1278022"/>
          <a:ext cx="6336704" cy="5319330"/>
        </p:xfrm>
        <a:graphic>
          <a:graphicData uri="http://schemas.openxmlformats.org/presentationml/2006/ole">
            <p:oleObj spid="_x0000_s145411" name="Έγγραφο" r:id="rId3" imgW="7010397" imgH="5885292" progId="Word.Document.12">
              <p:link updateAutomatic="1"/>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Ποιοτικού &amp; </a:t>
            </a:r>
            <a:r>
              <a:rPr lang="el-GR" sz="1600" b="1" dirty="0" err="1" smtClean="0">
                <a:solidFill>
                  <a:schemeClr val="accent6">
                    <a:lumMod val="75000"/>
                  </a:schemeClr>
                </a:solidFill>
                <a:latin typeface="Verdana" pitchFamily="34" charset="0"/>
              </a:rPr>
              <a:t>Φυτοϋγειονομικού</a:t>
            </a:r>
            <a:r>
              <a:rPr lang="el-GR" sz="1600" b="1" dirty="0" smtClean="0">
                <a:solidFill>
                  <a:schemeClr val="accent6">
                    <a:lumMod val="75000"/>
                  </a:schemeClr>
                </a:solidFill>
                <a:latin typeface="Verdana" pitchFamily="34" charset="0"/>
              </a:rPr>
              <a:t> Ελέγχου</a:t>
            </a:r>
            <a:r>
              <a:rPr lang="el-GR" sz="1600" dirty="0" smtClean="0">
                <a:solidFill>
                  <a:schemeClr val="accent6">
                    <a:lumMod val="75000"/>
                  </a:schemeClr>
                </a:solidFill>
                <a:latin typeface="Verdana" pitchFamily="34" charset="0"/>
              </a:rPr>
              <a:t> </a:t>
            </a:r>
            <a:r>
              <a:rPr lang="el-GR" sz="2000" dirty="0" smtClean="0">
                <a:solidFill>
                  <a:schemeClr val="accent6">
                    <a:lumMod val="75000"/>
                  </a:schemeClr>
                </a:solidFill>
                <a:latin typeface="Verdana" pitchFamily="34" charset="0"/>
              </a:rPr>
              <a:t/>
            </a:r>
            <a:br>
              <a:rPr lang="el-GR" sz="2000" dirty="0" smtClean="0">
                <a:solidFill>
                  <a:schemeClr val="accent6">
                    <a:lumMod val="75000"/>
                  </a:schemeClr>
                </a:solidFill>
                <a:latin typeface="Verdana" pitchFamily="34" charset="0"/>
              </a:rPr>
            </a:b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endParaRPr lang="el-GR" sz="1000" b="1" dirty="0" smtClean="0"/>
          </a:p>
        </p:txBody>
      </p:sp>
      <p:sp>
        <p:nvSpPr>
          <p:cNvPr id="7" name="6 - Ορθογώνιο"/>
          <p:cNvSpPr/>
          <p:nvPr/>
        </p:nvSpPr>
        <p:spPr>
          <a:xfrm>
            <a:off x="428596" y="1714486"/>
            <a:ext cx="7500990" cy="332014"/>
          </a:xfrm>
          <a:prstGeom prst="rect">
            <a:avLst/>
          </a:prstGeom>
        </p:spPr>
        <p:txBody>
          <a:bodyPr wrap="square">
            <a:spAutoFit/>
          </a:bodyPr>
          <a:lstStyle/>
          <a:p>
            <a:pPr>
              <a:lnSpc>
                <a:spcPct val="150000"/>
              </a:lnSpc>
              <a:buFont typeface="Wingdings" pitchFamily="2" charset="2"/>
              <a:buChar char="Ø"/>
            </a:pPr>
            <a:endParaRPr lang="el-GR" sz="1200" dirty="0" smtClean="0">
              <a:latin typeface="Verdana" pitchFamily="34" charset="0"/>
            </a:endParaRP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29</a:t>
            </a:fld>
            <a:endParaRPr lang="el-GR"/>
          </a:p>
        </p:txBody>
      </p:sp>
      <p:graphicFrame>
        <p:nvGraphicFramePr>
          <p:cNvPr id="146436" name="Object 4"/>
          <p:cNvGraphicFramePr>
            <a:graphicFrameLocks noChangeAspect="1"/>
          </p:cNvGraphicFramePr>
          <p:nvPr/>
        </p:nvGraphicFramePr>
        <p:xfrm>
          <a:off x="2843808" y="1396999"/>
          <a:ext cx="3600400" cy="4950067"/>
        </p:xfrm>
        <a:graphic>
          <a:graphicData uri="http://schemas.openxmlformats.org/presentationml/2006/ole">
            <p:oleObj spid="_x0000_s146436" name="Έγγραφο" r:id="rId3" imgW="7010397" imgH="9639950" progId="Word.Document.12">
              <p:link updateAutomatic="1"/>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ΠΕΡΙΦΕΡΕΙΑΚΗ ΕΝΟΤΗΤΑ ΛΑΣΙΘΙΟΥ (Π.Ε.Λ.) </a:t>
            </a:r>
            <a:br>
              <a:rPr lang="el-GR" sz="2000" b="1" dirty="0" smtClean="0">
                <a:solidFill>
                  <a:schemeClr val="accent6">
                    <a:lumMod val="75000"/>
                  </a:schemeClr>
                </a:solidFill>
                <a:latin typeface="Verdana" pitchFamily="34" charset="0"/>
              </a:rPr>
            </a:br>
            <a:r>
              <a:rPr lang="el-GR" sz="2000" b="1" dirty="0" smtClean="0">
                <a:solidFill>
                  <a:schemeClr val="accent6">
                    <a:lumMod val="75000"/>
                  </a:schemeClr>
                </a:solidFill>
                <a:latin typeface="Verdana" pitchFamily="34" charset="0"/>
              </a:rPr>
              <a:t>ΟΡΓΑΝΟΓΡΑΜΜΑ ΥΠΗΡΕΣΙΩΝ </a:t>
            </a:r>
          </a:p>
        </p:txBody>
      </p:sp>
      <p:sp>
        <p:nvSpPr>
          <p:cNvPr id="3075" name="Rectangle 3"/>
          <p:cNvSpPr>
            <a:spLocks noGrp="1" noChangeArrowheads="1"/>
          </p:cNvSpPr>
          <p:nvPr>
            <p:ph type="body" idx="1"/>
          </p:nvPr>
        </p:nvSpPr>
        <p:spPr>
          <a:xfrm>
            <a:off x="457200" y="1928802"/>
            <a:ext cx="8229600" cy="3886200"/>
          </a:xfrm>
        </p:spPr>
        <p:txBody>
          <a:bodyPr/>
          <a:lstStyle/>
          <a:p>
            <a:pPr>
              <a:lnSpc>
                <a:spcPct val="150000"/>
              </a:lnSpc>
              <a:buNone/>
            </a:pPr>
            <a:r>
              <a:rPr lang="el-GR" sz="1200" dirty="0" smtClean="0">
                <a:solidFill>
                  <a:schemeClr val="accent6">
                    <a:lumMod val="75000"/>
                  </a:schemeClr>
                </a:solidFill>
                <a:latin typeface="Verdana" pitchFamily="34" charset="0"/>
              </a:rPr>
              <a:t>Απολογισμός* κατά Υπηρεσία </a:t>
            </a:r>
          </a:p>
          <a:p>
            <a:pPr>
              <a:lnSpc>
                <a:spcPct val="150000"/>
              </a:lnSpc>
              <a:buAutoNum type="arabicPeriod"/>
            </a:pPr>
            <a:r>
              <a:rPr lang="el-GR" sz="1200" dirty="0" smtClean="0">
                <a:solidFill>
                  <a:schemeClr val="accent6">
                    <a:lumMod val="75000"/>
                  </a:schemeClr>
                </a:solidFill>
                <a:latin typeface="Verdana" pitchFamily="34" charset="0"/>
              </a:rPr>
              <a:t>Διεύθυνση Διοικητικού-Οικονομικού [</a:t>
            </a:r>
            <a:r>
              <a:rPr lang="el-GR" sz="1200" dirty="0" smtClean="0">
                <a:solidFill>
                  <a:schemeClr val="accent6">
                    <a:lumMod val="75000"/>
                  </a:schemeClr>
                </a:solidFill>
                <a:latin typeface="Verdana" pitchFamily="34" charset="0"/>
                <a:hlinkClick r:id="rId2" action="ppaction://hlinksldjump"/>
              </a:rPr>
              <a:t>Διαφ. 4-1</a:t>
            </a:r>
            <a:r>
              <a:rPr lang="en-US" sz="1200" u="sng" dirty="0" smtClean="0">
                <a:solidFill>
                  <a:schemeClr val="accent6">
                    <a:lumMod val="75000"/>
                  </a:schemeClr>
                </a:solidFill>
                <a:latin typeface="Verdana" pitchFamily="34" charset="0"/>
              </a:rPr>
              <a:t>9</a:t>
            </a:r>
            <a:r>
              <a:rPr lang="el-GR" sz="1200" dirty="0" smtClean="0">
                <a:solidFill>
                  <a:schemeClr val="accent6">
                    <a:lumMod val="75000"/>
                  </a:schemeClr>
                </a:solidFill>
                <a:latin typeface="Verdana" pitchFamily="34" charset="0"/>
              </a:rPr>
              <a:t>] </a:t>
            </a:r>
          </a:p>
          <a:p>
            <a:pPr>
              <a:lnSpc>
                <a:spcPct val="150000"/>
              </a:lnSpc>
              <a:buAutoNum type="arabicPeriod"/>
            </a:pPr>
            <a:r>
              <a:rPr lang="el-GR" sz="1200" dirty="0" smtClean="0">
                <a:solidFill>
                  <a:schemeClr val="accent6">
                    <a:lumMod val="75000"/>
                  </a:schemeClr>
                </a:solidFill>
                <a:latin typeface="Verdana" pitchFamily="34" charset="0"/>
              </a:rPr>
              <a:t>Διεύθυνση Μεταφορών &amp; Επικοινωνιών [</a:t>
            </a:r>
            <a:r>
              <a:rPr lang="el-GR" sz="1200" dirty="0" smtClean="0">
                <a:solidFill>
                  <a:schemeClr val="accent6">
                    <a:lumMod val="75000"/>
                  </a:schemeClr>
                </a:solidFill>
                <a:latin typeface="Verdana" pitchFamily="34" charset="0"/>
                <a:hlinkClick r:id="rId3" action="ppaction://hlinksldjump"/>
              </a:rPr>
              <a:t>Διαφ. </a:t>
            </a:r>
            <a:r>
              <a:rPr lang="en-US" sz="1200" dirty="0" smtClean="0">
                <a:solidFill>
                  <a:schemeClr val="accent6">
                    <a:lumMod val="75000"/>
                  </a:schemeClr>
                </a:solidFill>
                <a:latin typeface="Verdana" pitchFamily="34" charset="0"/>
                <a:hlinkClick r:id="rId3" action="ppaction://hlinksldjump"/>
              </a:rPr>
              <a:t>20</a:t>
            </a:r>
            <a:r>
              <a:rPr lang="el-GR" sz="1200" dirty="0" smtClean="0">
                <a:solidFill>
                  <a:schemeClr val="accent6">
                    <a:lumMod val="75000"/>
                  </a:schemeClr>
                </a:solidFill>
                <a:latin typeface="Verdana" pitchFamily="34" charset="0"/>
                <a:hlinkClick r:id="rId3" action="ppaction://hlinksldjump"/>
              </a:rPr>
              <a:t>-</a:t>
            </a:r>
            <a:r>
              <a:rPr lang="en-US" sz="1200" u="sng" dirty="0" smtClean="0">
                <a:solidFill>
                  <a:schemeClr val="accent6">
                    <a:lumMod val="75000"/>
                  </a:schemeClr>
                </a:solidFill>
                <a:latin typeface="Verdana" pitchFamily="34" charset="0"/>
              </a:rPr>
              <a:t>25</a:t>
            </a:r>
            <a:r>
              <a:rPr lang="el-GR" sz="1200" u="sng" dirty="0" smtClean="0">
                <a:solidFill>
                  <a:schemeClr val="accent6">
                    <a:lumMod val="75000"/>
                  </a:schemeClr>
                </a:solidFill>
                <a:latin typeface="Verdana" pitchFamily="34" charset="0"/>
              </a:rPr>
              <a:t>]</a:t>
            </a:r>
            <a:r>
              <a:rPr lang="en-US"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Διεύθυνση Αγροτική Οικον. &amp; Κτηνιατρικής [</a:t>
            </a:r>
            <a:r>
              <a:rPr lang="el-GR" sz="1200" dirty="0" smtClean="0">
                <a:solidFill>
                  <a:schemeClr val="accent6">
                    <a:lumMod val="75000"/>
                  </a:schemeClr>
                </a:solidFill>
                <a:latin typeface="Verdana" pitchFamily="34" charset="0"/>
                <a:hlinkClick r:id="rId4" action="ppaction://hlinksldjump"/>
              </a:rPr>
              <a:t>Διαφ. </a:t>
            </a:r>
            <a:r>
              <a:rPr lang="en-US" sz="1200" dirty="0" smtClean="0">
                <a:solidFill>
                  <a:schemeClr val="accent6">
                    <a:lumMod val="75000"/>
                  </a:schemeClr>
                </a:solidFill>
                <a:latin typeface="Verdana" pitchFamily="34" charset="0"/>
                <a:hlinkClick r:id="rId4" action="ppaction://hlinksldjump"/>
              </a:rPr>
              <a:t>26</a:t>
            </a:r>
            <a:r>
              <a:rPr lang="el-GR" sz="1200" dirty="0" smtClean="0">
                <a:solidFill>
                  <a:schemeClr val="accent6">
                    <a:lumMod val="75000"/>
                  </a:schemeClr>
                </a:solidFill>
                <a:latin typeface="Verdana" pitchFamily="34" charset="0"/>
                <a:hlinkClick r:id="rId4" action="ppaction://hlinksldjump"/>
              </a:rPr>
              <a:t>-</a:t>
            </a:r>
            <a:r>
              <a:rPr lang="en-US" sz="1200" u="sng" dirty="0" smtClean="0">
                <a:solidFill>
                  <a:schemeClr val="accent6">
                    <a:lumMod val="75000"/>
                  </a:schemeClr>
                </a:solidFill>
                <a:latin typeface="Verdana" pitchFamily="34" charset="0"/>
              </a:rPr>
              <a:t>40</a:t>
            </a:r>
            <a:r>
              <a:rPr lang="el-GR"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Διεύθυνση Ανάπτυξης [</a:t>
            </a:r>
            <a:r>
              <a:rPr lang="el-GR" sz="1200" dirty="0" smtClean="0">
                <a:solidFill>
                  <a:schemeClr val="accent6">
                    <a:lumMod val="75000"/>
                  </a:schemeClr>
                </a:solidFill>
                <a:latin typeface="Verdana" pitchFamily="34" charset="0"/>
                <a:hlinkClick r:id="rId5" action="ppaction://hlinksldjump"/>
              </a:rPr>
              <a:t>Διαφ. </a:t>
            </a:r>
            <a:r>
              <a:rPr lang="en-US" sz="1200" dirty="0" smtClean="0">
                <a:solidFill>
                  <a:schemeClr val="accent6">
                    <a:lumMod val="75000"/>
                  </a:schemeClr>
                </a:solidFill>
                <a:latin typeface="Verdana" pitchFamily="34" charset="0"/>
                <a:hlinkClick r:id="rId5" action="ppaction://hlinksldjump"/>
              </a:rPr>
              <a:t>41</a:t>
            </a:r>
            <a:r>
              <a:rPr lang="el-GR" sz="1200" u="sng" dirty="0" smtClean="0">
                <a:solidFill>
                  <a:schemeClr val="accent6">
                    <a:lumMod val="75000"/>
                  </a:schemeClr>
                </a:solidFill>
                <a:latin typeface="Verdana" pitchFamily="34" charset="0"/>
                <a:hlinkClick r:id="rId5" action="ppaction://hlinksldjump"/>
              </a:rPr>
              <a:t>-</a:t>
            </a:r>
            <a:r>
              <a:rPr lang="en-US" sz="1200" u="sng" dirty="0" smtClean="0">
                <a:solidFill>
                  <a:schemeClr val="accent6">
                    <a:lumMod val="75000"/>
                  </a:schemeClr>
                </a:solidFill>
                <a:latin typeface="Verdana" pitchFamily="34" charset="0"/>
              </a:rPr>
              <a:t>44</a:t>
            </a:r>
            <a:r>
              <a:rPr lang="el-GR" sz="1200" u="sng" dirty="0" smtClean="0">
                <a:solidFill>
                  <a:schemeClr val="accent6">
                    <a:lumMod val="75000"/>
                  </a:schemeClr>
                </a:solidFill>
                <a:latin typeface="Verdana" pitchFamily="34" charset="0"/>
              </a:rPr>
              <a:t>] </a:t>
            </a:r>
            <a:endParaRPr lang="el-GR" sz="1200" u="sng"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Διεύθυνση Δημόσιας Υγείας &amp; Κοινωνικής Μέριμνας [</a:t>
            </a:r>
            <a:r>
              <a:rPr lang="el-GR" sz="1200" dirty="0" smtClean="0">
                <a:solidFill>
                  <a:schemeClr val="accent6">
                    <a:lumMod val="75000"/>
                  </a:schemeClr>
                </a:solidFill>
                <a:latin typeface="Verdana" pitchFamily="34" charset="0"/>
                <a:hlinkClick r:id="rId6" action="ppaction://hlinksldjump"/>
              </a:rPr>
              <a:t>Διαφ. </a:t>
            </a:r>
            <a:r>
              <a:rPr lang="en-US" sz="1200" u="sng" dirty="0" smtClean="0">
                <a:solidFill>
                  <a:schemeClr val="accent6">
                    <a:lumMod val="75000"/>
                  </a:schemeClr>
                </a:solidFill>
                <a:latin typeface="Verdana" pitchFamily="34" charset="0"/>
              </a:rPr>
              <a:t>45-47</a:t>
            </a:r>
            <a:r>
              <a:rPr lang="el-GR"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Διεύθυνση Τεχνικών Έργων [</a:t>
            </a:r>
            <a:r>
              <a:rPr lang="el-GR" sz="1200" dirty="0" smtClean="0">
                <a:solidFill>
                  <a:schemeClr val="accent6">
                    <a:lumMod val="75000"/>
                  </a:schemeClr>
                </a:solidFill>
                <a:latin typeface="Verdana" pitchFamily="34" charset="0"/>
                <a:hlinkClick r:id="rId7" action="ppaction://hlinksldjump"/>
              </a:rPr>
              <a:t>Διαφ. </a:t>
            </a:r>
            <a:r>
              <a:rPr lang="en-US" sz="1200" dirty="0" smtClean="0">
                <a:solidFill>
                  <a:schemeClr val="accent6">
                    <a:lumMod val="75000"/>
                  </a:schemeClr>
                </a:solidFill>
                <a:latin typeface="Verdana" pitchFamily="34" charset="0"/>
                <a:hlinkClick r:id="rId7" action="ppaction://hlinksldjump"/>
              </a:rPr>
              <a:t>48</a:t>
            </a:r>
            <a:r>
              <a:rPr lang="el-GR" sz="1200" dirty="0" smtClean="0">
                <a:solidFill>
                  <a:schemeClr val="accent6">
                    <a:lumMod val="75000"/>
                  </a:schemeClr>
                </a:solidFill>
                <a:latin typeface="Verdana" pitchFamily="34" charset="0"/>
                <a:hlinkClick r:id="rId7" action="ppaction://hlinksldjump"/>
              </a:rPr>
              <a:t>-</a:t>
            </a:r>
            <a:r>
              <a:rPr lang="en-US" sz="1200" u="sng" dirty="0" smtClean="0">
                <a:solidFill>
                  <a:schemeClr val="accent6">
                    <a:lumMod val="75000"/>
                  </a:schemeClr>
                </a:solidFill>
                <a:latin typeface="Verdana" pitchFamily="34" charset="0"/>
              </a:rPr>
              <a:t>50</a:t>
            </a:r>
            <a:r>
              <a:rPr lang="el-GR" sz="1200" dirty="0" smtClean="0">
                <a:solidFill>
                  <a:schemeClr val="accent6">
                    <a:lumMod val="75000"/>
                  </a:schemeClr>
                </a:solidFill>
                <a:latin typeface="Verdana" pitchFamily="34" charset="0"/>
              </a:rPr>
              <a:t>]</a:t>
            </a:r>
            <a:endParaRPr lang="el-GR" sz="1200"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Τμήμα Περιβάλλοντος [</a:t>
            </a:r>
            <a:r>
              <a:rPr lang="el-GR" sz="1200" dirty="0" smtClean="0">
                <a:solidFill>
                  <a:schemeClr val="accent6">
                    <a:lumMod val="75000"/>
                  </a:schemeClr>
                </a:solidFill>
                <a:latin typeface="Verdana" pitchFamily="34" charset="0"/>
                <a:hlinkClick r:id="rId8" action="ppaction://hlinksldjump"/>
              </a:rPr>
              <a:t>Διαφ. </a:t>
            </a:r>
            <a:r>
              <a:rPr lang="en-US" sz="1200" dirty="0" smtClean="0">
                <a:solidFill>
                  <a:schemeClr val="accent6">
                    <a:lumMod val="75000"/>
                  </a:schemeClr>
                </a:solidFill>
                <a:latin typeface="Verdana" pitchFamily="34" charset="0"/>
                <a:hlinkClick r:id="rId8" action="ppaction://hlinksldjump"/>
              </a:rPr>
              <a:t>51</a:t>
            </a:r>
            <a:r>
              <a:rPr lang="el-GR" sz="1200" dirty="0" smtClean="0">
                <a:solidFill>
                  <a:schemeClr val="accent6">
                    <a:lumMod val="75000"/>
                  </a:schemeClr>
                </a:solidFill>
                <a:latin typeface="Verdana" pitchFamily="34" charset="0"/>
                <a:hlinkClick r:id="rId8" action="ppaction://hlinksldjump"/>
              </a:rPr>
              <a:t>-</a:t>
            </a:r>
            <a:r>
              <a:rPr lang="en-US" sz="1200" u="sng" dirty="0" smtClean="0">
                <a:solidFill>
                  <a:schemeClr val="accent6">
                    <a:lumMod val="75000"/>
                  </a:schemeClr>
                </a:solidFill>
                <a:latin typeface="Verdana" pitchFamily="34" charset="0"/>
              </a:rPr>
              <a:t>52</a:t>
            </a:r>
            <a:r>
              <a:rPr lang="el-GR" sz="1200" u="sng" dirty="0" smtClean="0">
                <a:solidFill>
                  <a:schemeClr val="accent6">
                    <a:lumMod val="75000"/>
                  </a:schemeClr>
                </a:solidFill>
                <a:latin typeface="Verdana" pitchFamily="34" charset="0"/>
              </a:rPr>
              <a:t>]</a:t>
            </a:r>
            <a:r>
              <a:rPr lang="el-GR"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Τμήμα Τουρισμού [</a:t>
            </a:r>
            <a:r>
              <a:rPr lang="el-GR" sz="1200" dirty="0" smtClean="0">
                <a:solidFill>
                  <a:schemeClr val="accent6">
                    <a:lumMod val="75000"/>
                  </a:schemeClr>
                </a:solidFill>
                <a:latin typeface="Verdana" pitchFamily="34" charset="0"/>
                <a:hlinkClick r:id="rId9" action="ppaction://hlinksldjump"/>
              </a:rPr>
              <a:t>Διαφ. </a:t>
            </a:r>
            <a:r>
              <a:rPr lang="en-US" sz="1200" dirty="0" smtClean="0">
                <a:solidFill>
                  <a:schemeClr val="accent6">
                    <a:lumMod val="75000"/>
                  </a:schemeClr>
                </a:solidFill>
                <a:latin typeface="Verdana" pitchFamily="34" charset="0"/>
                <a:hlinkClick r:id="rId9" action="ppaction://hlinksldjump"/>
              </a:rPr>
              <a:t>53</a:t>
            </a:r>
            <a:r>
              <a:rPr lang="el-GR" sz="1200" dirty="0" smtClean="0">
                <a:solidFill>
                  <a:schemeClr val="accent6">
                    <a:lumMod val="75000"/>
                  </a:schemeClr>
                </a:solidFill>
                <a:latin typeface="Verdana" pitchFamily="34" charset="0"/>
                <a:hlinkClick r:id="rId9" action="ppaction://hlinksldjump"/>
              </a:rPr>
              <a:t>-</a:t>
            </a:r>
            <a:r>
              <a:rPr lang="en-US" sz="1200" u="sng" dirty="0" smtClean="0">
                <a:solidFill>
                  <a:schemeClr val="accent6">
                    <a:lumMod val="75000"/>
                  </a:schemeClr>
                </a:solidFill>
                <a:latin typeface="Verdana" pitchFamily="34" charset="0"/>
              </a:rPr>
              <a:t>56</a:t>
            </a:r>
            <a:r>
              <a:rPr lang="el-GR" sz="1200" u="sng" dirty="0" smtClean="0">
                <a:solidFill>
                  <a:schemeClr val="accent6">
                    <a:lumMod val="75000"/>
                  </a:schemeClr>
                </a:solidFill>
                <a:latin typeface="Verdana" pitchFamily="34" charset="0"/>
              </a:rPr>
              <a:t>]</a:t>
            </a:r>
            <a:r>
              <a:rPr lang="el-GR"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Γραφείο ΠΑΜ - ΠΣΕΑ [</a:t>
            </a:r>
            <a:r>
              <a:rPr lang="el-GR" sz="1200" dirty="0" smtClean="0">
                <a:solidFill>
                  <a:schemeClr val="accent6">
                    <a:lumMod val="75000"/>
                  </a:schemeClr>
                </a:solidFill>
                <a:latin typeface="Verdana" pitchFamily="34" charset="0"/>
                <a:hlinkClick r:id="rId10" action="ppaction://hlinksldjump"/>
              </a:rPr>
              <a:t>Διαφ. </a:t>
            </a:r>
            <a:r>
              <a:rPr lang="en-US" sz="1200" u="sng" dirty="0" smtClean="0">
                <a:solidFill>
                  <a:schemeClr val="accent6">
                    <a:lumMod val="75000"/>
                  </a:schemeClr>
                </a:solidFill>
                <a:latin typeface="Verdana" pitchFamily="34" charset="0"/>
              </a:rPr>
              <a:t>57</a:t>
            </a:r>
            <a:r>
              <a:rPr lang="el-GR"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Τμήμα Πολιτικής Προστασίας [</a:t>
            </a:r>
            <a:r>
              <a:rPr lang="el-GR" sz="1200" dirty="0" smtClean="0">
                <a:solidFill>
                  <a:schemeClr val="accent6">
                    <a:lumMod val="75000"/>
                  </a:schemeClr>
                </a:solidFill>
                <a:latin typeface="Verdana" pitchFamily="34" charset="0"/>
                <a:hlinkClick r:id="rId10" action="ppaction://hlinksldjump"/>
              </a:rPr>
              <a:t>Διαφ. </a:t>
            </a:r>
            <a:r>
              <a:rPr lang="en-US" sz="1200" u="sng" dirty="0" smtClean="0">
                <a:solidFill>
                  <a:schemeClr val="accent6">
                    <a:lumMod val="75000"/>
                  </a:schemeClr>
                </a:solidFill>
                <a:latin typeface="Verdana" pitchFamily="34" charset="0"/>
              </a:rPr>
              <a:t>57</a:t>
            </a:r>
            <a:r>
              <a:rPr lang="el-GR" sz="1200"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a:lnSpc>
                <a:spcPct val="150000"/>
              </a:lnSpc>
              <a:buAutoNum type="arabicPeriod"/>
            </a:pPr>
            <a:r>
              <a:rPr lang="el-GR" sz="1200" dirty="0" smtClean="0">
                <a:solidFill>
                  <a:schemeClr val="accent6">
                    <a:lumMod val="75000"/>
                  </a:schemeClr>
                </a:solidFill>
                <a:latin typeface="Verdana" pitchFamily="34" charset="0"/>
              </a:rPr>
              <a:t>Τμήμα Πληροφορικής [</a:t>
            </a:r>
            <a:r>
              <a:rPr lang="el-GR" sz="1200" dirty="0" smtClean="0">
                <a:solidFill>
                  <a:schemeClr val="accent6">
                    <a:lumMod val="75000"/>
                  </a:schemeClr>
                </a:solidFill>
                <a:latin typeface="Verdana" pitchFamily="34" charset="0"/>
                <a:hlinkClick r:id="rId11" action="ppaction://hlinksldjump"/>
              </a:rPr>
              <a:t>Διαφ. </a:t>
            </a:r>
            <a:r>
              <a:rPr lang="en-US" sz="1200" u="sng" smtClean="0">
                <a:solidFill>
                  <a:schemeClr val="accent6">
                    <a:lumMod val="75000"/>
                  </a:schemeClr>
                </a:solidFill>
                <a:latin typeface="Verdana" pitchFamily="34" charset="0"/>
              </a:rPr>
              <a:t>58</a:t>
            </a:r>
            <a:r>
              <a:rPr lang="el-GR" sz="1200" u="sng" smtClean="0">
                <a:solidFill>
                  <a:schemeClr val="accent6">
                    <a:lumMod val="75000"/>
                  </a:schemeClr>
                </a:solidFill>
                <a:latin typeface="Verdana" pitchFamily="34" charset="0"/>
              </a:rPr>
              <a:t>]</a:t>
            </a:r>
            <a:endParaRPr lang="el-GR" sz="1200" u="sng" dirty="0" smtClean="0">
              <a:solidFill>
                <a:schemeClr val="accent6">
                  <a:lumMod val="75000"/>
                </a:schemeClr>
              </a:solidFill>
              <a:latin typeface="Verdana" pitchFamily="34" charset="0"/>
            </a:endParaRPr>
          </a:p>
          <a:p>
            <a:pPr>
              <a:buNone/>
            </a:pPr>
            <a:r>
              <a:rPr lang="el-GR" sz="1200" dirty="0" smtClean="0">
                <a:solidFill>
                  <a:schemeClr val="accent6">
                    <a:lumMod val="75000"/>
                  </a:schemeClr>
                </a:solidFill>
                <a:latin typeface="Verdana" pitchFamily="34" charset="0"/>
              </a:rPr>
              <a:t>*</a:t>
            </a:r>
            <a:r>
              <a:rPr lang="el-GR" sz="900" dirty="0" smtClean="0">
                <a:solidFill>
                  <a:schemeClr val="accent6">
                    <a:lumMod val="75000"/>
                  </a:schemeClr>
                </a:solidFill>
                <a:latin typeface="Verdana" pitchFamily="34" charset="0"/>
              </a:rPr>
              <a:t>Τα στοιχεία που παρουσιάζονται στις ακόλουθες σελίδες έχουν επιλεγεί ενδεικτικά ανά Διεύθυνση και Τμήμα.</a:t>
            </a:r>
          </a:p>
          <a:p>
            <a:pPr>
              <a:buNone/>
            </a:pPr>
            <a:r>
              <a:rPr lang="el-GR" sz="900" dirty="0" smtClean="0">
                <a:solidFill>
                  <a:schemeClr val="accent6">
                    <a:lumMod val="75000"/>
                  </a:schemeClr>
                </a:solidFill>
                <a:latin typeface="Verdana" pitchFamily="34" charset="0"/>
              </a:rPr>
              <a:t>Οι αναλυτικού απολογισμοί κάθε Διεύθυνσης είναι διαθέσιμοι εφόσον ζητηθούν.</a:t>
            </a:r>
          </a:p>
          <a:p>
            <a:pPr>
              <a:lnSpc>
                <a:spcPct val="150000"/>
              </a:lnSpc>
              <a:buNone/>
            </a:pP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3</a:t>
            </a:fld>
            <a:endParaRPr lang="el-G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αλιείας </a:t>
            </a:r>
            <a:r>
              <a:rPr lang="el-GR" sz="1600" dirty="0" smtClean="0">
                <a:solidFill>
                  <a:schemeClr val="accent6">
                    <a:lumMod val="75000"/>
                  </a:schemeClr>
                </a:solidFill>
                <a:latin typeface="Verdana" pitchFamily="34" charset="0"/>
              </a:rPr>
              <a:t> </a:t>
            </a:r>
            <a:br>
              <a:rPr lang="el-GR" sz="1600" dirty="0" smtClean="0">
                <a:solidFill>
                  <a:schemeClr val="accent6">
                    <a:lumMod val="75000"/>
                  </a:schemeClr>
                </a:solidFill>
                <a:latin typeface="Verdana" pitchFamily="34" charset="0"/>
              </a:rPr>
            </a:b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pPr>
              <a:buNone/>
            </a:pPr>
            <a:endParaRPr lang="el-GR" sz="1000" b="1" dirty="0" smtClean="0"/>
          </a:p>
        </p:txBody>
      </p:sp>
      <p:sp>
        <p:nvSpPr>
          <p:cNvPr id="7" name="6 - Ορθογώνιο"/>
          <p:cNvSpPr/>
          <p:nvPr/>
        </p:nvSpPr>
        <p:spPr>
          <a:xfrm>
            <a:off x="428596" y="1714486"/>
            <a:ext cx="7500990" cy="646331"/>
          </a:xfrm>
          <a:prstGeom prst="rect">
            <a:avLst/>
          </a:prstGeom>
        </p:spPr>
        <p:txBody>
          <a:bodyPr wrap="square">
            <a:spAutoFit/>
          </a:bodyPr>
          <a:lstStyle/>
          <a:p>
            <a:pPr>
              <a:lnSpc>
                <a:spcPct val="150000"/>
              </a:lnSpc>
              <a:buFont typeface="Wingdings" pitchFamily="2" charset="2"/>
              <a:buChar char="q"/>
            </a:pPr>
            <a:endParaRPr lang="el-GR" sz="1200" dirty="0" smtClean="0">
              <a:latin typeface="Verdana" pitchFamily="34" charset="0"/>
            </a:endParaRPr>
          </a:p>
          <a:p>
            <a:pPr>
              <a:lnSpc>
                <a:spcPct val="150000"/>
              </a:lnSpc>
              <a:buFont typeface="Wingdings" pitchFamily="2" charset="2"/>
              <a:buChar char="Ø"/>
            </a:pPr>
            <a:endParaRPr lang="el-GR" sz="1200" dirty="0">
              <a:latin typeface="Verdana" pitchFamily="34" charset="0"/>
            </a:endParaRP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30</a:t>
            </a:fld>
            <a:endParaRPr lang="el-GR"/>
          </a:p>
        </p:txBody>
      </p:sp>
      <p:graphicFrame>
        <p:nvGraphicFramePr>
          <p:cNvPr id="97283" name="Object 3"/>
          <p:cNvGraphicFramePr>
            <a:graphicFrameLocks noChangeAspect="1"/>
          </p:cNvGraphicFramePr>
          <p:nvPr/>
        </p:nvGraphicFramePr>
        <p:xfrm>
          <a:off x="2627784" y="1412776"/>
          <a:ext cx="3533106" cy="4568056"/>
        </p:xfrm>
        <a:graphic>
          <a:graphicData uri="http://schemas.openxmlformats.org/presentationml/2006/ole">
            <p:oleObj spid="_x0000_s97283" name="Worksheet" r:id="rId3" imgW="6562725" imgH="8486775" progId="Excel.Sheet.8">
              <p:link updateAutomatic="1"/>
            </p:oleObj>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Αγροτικής Οικον. Σητείας</a:t>
            </a:r>
            <a:r>
              <a:rPr lang="el-GR" sz="1600" dirty="0" smtClean="0">
                <a:solidFill>
                  <a:schemeClr val="accent6">
                    <a:lumMod val="75000"/>
                  </a:schemeClr>
                </a:solidFill>
                <a:latin typeface="Verdana" pitchFamily="34" charset="0"/>
              </a:rPr>
              <a:t> </a:t>
            </a:r>
            <a:r>
              <a:rPr lang="el-GR" sz="1600" dirty="0" smtClean="0">
                <a:latin typeface="Verdana" pitchFamily="34" charset="0"/>
              </a:rPr>
              <a:t/>
            </a:r>
            <a:br>
              <a:rPr lang="el-GR" sz="1600" dirty="0" smtClean="0">
                <a:latin typeface="Verdana" pitchFamily="34" charset="0"/>
              </a:rPr>
            </a:br>
            <a:endParaRPr lang="el-GR" sz="2000" b="1" dirty="0">
              <a:solidFill>
                <a:schemeClr val="tx1"/>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pPr>
              <a:buNone/>
            </a:pPr>
            <a:endParaRPr lang="el-GR" sz="1000" b="1" dirty="0" smtClean="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31</a:t>
            </a:fld>
            <a:endParaRPr lang="el-GR"/>
          </a:p>
        </p:txBody>
      </p:sp>
      <p:graphicFrame>
        <p:nvGraphicFramePr>
          <p:cNvPr id="25602" name="Object 2"/>
          <p:cNvGraphicFramePr>
            <a:graphicFrameLocks noChangeAspect="1"/>
          </p:cNvGraphicFramePr>
          <p:nvPr/>
        </p:nvGraphicFramePr>
        <p:xfrm>
          <a:off x="2267744" y="1412776"/>
          <a:ext cx="4754999" cy="4552280"/>
        </p:xfrm>
        <a:graphic>
          <a:graphicData uri="http://schemas.openxmlformats.org/presentationml/2006/ole">
            <p:oleObj spid="_x0000_s25602" name="Worksheet" r:id="rId3" imgW="7620000" imgH="7296150" progId="Excel.Sheet.8">
              <p:link updateAutomatic="1"/>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Αγροτικής Οικον. Ιεράπετρας</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pPr>
              <a:buNone/>
            </a:pPr>
            <a:endParaRPr lang="el-GR" sz="1000" b="1" dirty="0" smtClean="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32</a:t>
            </a:fld>
            <a:endParaRPr lang="el-GR"/>
          </a:p>
        </p:txBody>
      </p:sp>
      <p:graphicFrame>
        <p:nvGraphicFramePr>
          <p:cNvPr id="24577" name="Object 1"/>
          <p:cNvGraphicFramePr>
            <a:graphicFrameLocks noChangeAspect="1"/>
          </p:cNvGraphicFramePr>
          <p:nvPr/>
        </p:nvGraphicFramePr>
        <p:xfrm>
          <a:off x="2429012" y="1520982"/>
          <a:ext cx="3655156" cy="4716330"/>
        </p:xfrm>
        <a:graphic>
          <a:graphicData uri="http://schemas.openxmlformats.org/presentationml/2006/ole">
            <p:oleObj spid="_x0000_s24577" name="Worksheet" r:id="rId3" imgW="6096000" imgH="7867650" progId="Excel.Sheet.8">
              <p:link updateAutomatic="1"/>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Κτηνιατρικής</a:t>
            </a:r>
            <a:r>
              <a:rPr lang="el-GR" sz="1600"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pPr>
              <a:buNone/>
            </a:pPr>
            <a:endParaRPr lang="el-GR" sz="1000" b="1" dirty="0" smtClean="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33</a:t>
            </a:fld>
            <a:endParaRPr lang="el-GR"/>
          </a:p>
        </p:txBody>
      </p:sp>
      <p:graphicFrame>
        <p:nvGraphicFramePr>
          <p:cNvPr id="23558" name="Object 6"/>
          <p:cNvGraphicFramePr>
            <a:graphicFrameLocks noChangeAspect="1"/>
          </p:cNvGraphicFramePr>
          <p:nvPr/>
        </p:nvGraphicFramePr>
        <p:xfrm>
          <a:off x="1835696" y="1628800"/>
          <a:ext cx="5112568" cy="4149706"/>
        </p:xfrm>
        <a:graphic>
          <a:graphicData uri="http://schemas.openxmlformats.org/presentationml/2006/ole">
            <p:oleObj spid="_x0000_s23558" name="Worksheet" r:id="rId3" imgW="8743950" imgH="7096125" progId="Excel.Sheet.8">
              <p:link updateAutomatic="1"/>
            </p:oleObj>
          </a:graphicData>
        </a:graphic>
      </p:graphicFrame>
      <p:sp>
        <p:nvSpPr>
          <p:cNvPr id="13" name="12 - Ορθογώνιο"/>
          <p:cNvSpPr/>
          <p:nvPr/>
        </p:nvSpPr>
        <p:spPr>
          <a:xfrm>
            <a:off x="1979712" y="5949280"/>
            <a:ext cx="3312368" cy="230832"/>
          </a:xfrm>
          <a:prstGeom prst="rect">
            <a:avLst/>
          </a:prstGeom>
        </p:spPr>
        <p:txBody>
          <a:bodyPr wrap="square">
            <a:spAutoFit/>
          </a:bodyPr>
          <a:lstStyle/>
          <a:p>
            <a:r>
              <a:rPr lang="el-GR" sz="900" b="1" dirty="0" smtClean="0">
                <a:latin typeface="Verdana" pitchFamily="34" charset="0"/>
              </a:rPr>
              <a:t>* </a:t>
            </a:r>
            <a:r>
              <a:rPr lang="el-GR" sz="900" dirty="0" smtClean="0">
                <a:latin typeface="Verdana" pitchFamily="34" charset="0"/>
              </a:rPr>
              <a:t>Έχουν ελέγχει το προηγούμενο  έτος</a:t>
            </a:r>
            <a:endParaRPr lang="el-GR" sz="900" dirty="0">
              <a:latin typeface="Verdana"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Κτηνιατρικής</a:t>
            </a:r>
            <a:r>
              <a:rPr lang="el-GR" sz="1600"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pPr>
              <a:buNone/>
            </a:pPr>
            <a:endParaRPr lang="el-GR" sz="1000" b="1" dirty="0" smtClean="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34</a:t>
            </a:fld>
            <a:endParaRPr lang="el-GR"/>
          </a:p>
        </p:txBody>
      </p:sp>
      <p:graphicFrame>
        <p:nvGraphicFramePr>
          <p:cNvPr id="73731" name="Object 3"/>
          <p:cNvGraphicFramePr>
            <a:graphicFrameLocks noChangeAspect="1"/>
          </p:cNvGraphicFramePr>
          <p:nvPr/>
        </p:nvGraphicFramePr>
        <p:xfrm>
          <a:off x="539552" y="1844824"/>
          <a:ext cx="7828359" cy="3155221"/>
        </p:xfrm>
        <a:graphic>
          <a:graphicData uri="http://schemas.openxmlformats.org/presentationml/2006/ole">
            <p:oleObj spid="_x0000_s73731" name="Worksheet" r:id="rId3" imgW="8743950" imgH="3524250" progId="Excel.Sheet.8">
              <p:link updateAutomatic="1"/>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Κτηνιατρικής</a:t>
            </a:r>
            <a:r>
              <a:rPr lang="el-GR" sz="1600"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p>
          <a:p>
            <a:pPr>
              <a:buNone/>
            </a:pPr>
            <a:endParaRPr lang="el-GR" sz="1000" b="1" dirty="0" smtClean="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35</a:t>
            </a:fld>
            <a:endParaRPr lang="el-GR"/>
          </a:p>
        </p:txBody>
      </p:sp>
      <p:graphicFrame>
        <p:nvGraphicFramePr>
          <p:cNvPr id="74755" name="Object 3"/>
          <p:cNvGraphicFramePr>
            <a:graphicFrameLocks noChangeAspect="1"/>
          </p:cNvGraphicFramePr>
          <p:nvPr/>
        </p:nvGraphicFramePr>
        <p:xfrm>
          <a:off x="755577" y="1772816"/>
          <a:ext cx="7821944" cy="3825766"/>
        </p:xfrm>
        <a:graphic>
          <a:graphicData uri="http://schemas.openxmlformats.org/presentationml/2006/ole">
            <p:oleObj spid="_x0000_s74755" name="Worksheet" r:id="rId3" imgW="8743950" imgH="4276725" progId="Excel.Sheet.8">
              <p:link updateAutomatic="1"/>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2013</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Φυτικής και Ζωικής Παραγωγής</a:t>
            </a:r>
            <a:r>
              <a:rPr lang="el-GR" sz="1600"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36</a:t>
            </a:fld>
            <a:endParaRPr lang="el-GR"/>
          </a:p>
        </p:txBody>
      </p:sp>
      <p:graphicFrame>
        <p:nvGraphicFramePr>
          <p:cNvPr id="164868" name="Object 4"/>
          <p:cNvGraphicFramePr>
            <a:graphicFrameLocks noChangeAspect="1"/>
          </p:cNvGraphicFramePr>
          <p:nvPr/>
        </p:nvGraphicFramePr>
        <p:xfrm>
          <a:off x="2483768" y="1552056"/>
          <a:ext cx="3456384" cy="4644800"/>
        </p:xfrm>
        <a:graphic>
          <a:graphicData uri="http://schemas.openxmlformats.org/presentationml/2006/ole">
            <p:oleObj spid="_x0000_s164868" name="Worksheet" r:id="rId3" imgW="6562725" imgH="8820150" progId="Excel.Sheet.8">
              <p:link updateAutomatic="1"/>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2013</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Φυτικής και Ζωικής Παραγωγής</a:t>
            </a:r>
            <a:r>
              <a:rPr lang="el-GR" sz="1600"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37</a:t>
            </a:fld>
            <a:endParaRPr lang="el-GR"/>
          </a:p>
        </p:txBody>
      </p:sp>
      <p:graphicFrame>
        <p:nvGraphicFramePr>
          <p:cNvPr id="165894" name="Object 6"/>
          <p:cNvGraphicFramePr>
            <a:graphicFrameLocks noChangeAspect="1"/>
          </p:cNvGraphicFramePr>
          <p:nvPr/>
        </p:nvGraphicFramePr>
        <p:xfrm>
          <a:off x="2771800" y="1556792"/>
          <a:ext cx="3469612" cy="4522509"/>
        </p:xfrm>
        <a:graphic>
          <a:graphicData uri="http://schemas.openxmlformats.org/presentationml/2006/ole">
            <p:oleObj spid="_x0000_s165894" name="Worksheet" r:id="rId3" imgW="6562725" imgH="8553450" progId="Excel.Sheet.8">
              <p:link updateAutomatic="1"/>
            </p:oleObj>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2013</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Φυτικής και Ζωικής Παραγωγής</a:t>
            </a:r>
            <a:r>
              <a:rPr lang="el-GR" sz="1600"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38</a:t>
            </a:fld>
            <a:endParaRPr lang="el-GR"/>
          </a:p>
        </p:txBody>
      </p:sp>
      <p:graphicFrame>
        <p:nvGraphicFramePr>
          <p:cNvPr id="166918" name="Object 6"/>
          <p:cNvGraphicFramePr>
            <a:graphicFrameLocks noChangeAspect="1"/>
          </p:cNvGraphicFramePr>
          <p:nvPr/>
        </p:nvGraphicFramePr>
        <p:xfrm>
          <a:off x="2699792" y="1473557"/>
          <a:ext cx="3096344" cy="4795307"/>
        </p:xfrm>
        <a:graphic>
          <a:graphicData uri="http://schemas.openxmlformats.org/presentationml/2006/ole">
            <p:oleObj spid="_x0000_s166918" name="Worksheet" r:id="rId3" imgW="6562725" imgH="10163175" progId="Excel.Sheet.8">
              <p:link updateAutomatic="1"/>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2013</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Φυτικής και Ζωικής Παραγωγής</a:t>
            </a:r>
            <a:r>
              <a:rPr lang="el-GR" sz="1600"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39</a:t>
            </a:fld>
            <a:endParaRPr lang="el-GR"/>
          </a:p>
        </p:txBody>
      </p:sp>
      <p:graphicFrame>
        <p:nvGraphicFramePr>
          <p:cNvPr id="167940" name="Object 4"/>
          <p:cNvGraphicFramePr>
            <a:graphicFrameLocks noChangeAspect="1"/>
          </p:cNvGraphicFramePr>
          <p:nvPr/>
        </p:nvGraphicFramePr>
        <p:xfrm>
          <a:off x="2483768" y="1628800"/>
          <a:ext cx="3797053" cy="4496048"/>
        </p:xfrm>
        <a:graphic>
          <a:graphicData uri="http://schemas.openxmlformats.org/presentationml/2006/ole">
            <p:oleObj spid="_x0000_s167940" name="Worksheet" r:id="rId3" imgW="6562725" imgH="7772400" progId="Excel.Sheet.8">
              <p:link updateAutomatic="1"/>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ΠΕΡΙΦΕΡΕΙΑΚΗ ΕΝΟΤΗΤΑ ΛΑΣΙΘΙΟΥ (Π.Ε.Λ.) </a:t>
            </a:r>
            <a:br>
              <a:rPr lang="el-GR" sz="2000" b="1" dirty="0" smtClean="0">
                <a:solidFill>
                  <a:schemeClr val="accent6">
                    <a:lumMod val="75000"/>
                  </a:schemeClr>
                </a:solidFill>
                <a:latin typeface="Verdana" pitchFamily="34" charset="0"/>
              </a:rPr>
            </a:br>
            <a:r>
              <a:rPr lang="el-GR" sz="2000" b="1" dirty="0" smtClean="0">
                <a:solidFill>
                  <a:schemeClr val="accent6">
                    <a:lumMod val="75000"/>
                  </a:schemeClr>
                </a:solidFill>
                <a:latin typeface="Verdana" pitchFamily="34" charset="0"/>
              </a:rPr>
              <a:t>ΟΡΓΑΝΟΓΡΑΜΜΑ ΥΠΗΡΕΣΙΩΝ </a:t>
            </a: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200" dirty="0">
              <a:solidFill>
                <a:schemeClr val="accent6">
                  <a:lumMod val="75000"/>
                </a:schemeClr>
              </a:solidFill>
              <a:latin typeface="Verdana" pitchFamily="34" charset="0"/>
            </a:endParaRPr>
          </a:p>
          <a:p>
            <a:pPr>
              <a:lnSpc>
                <a:spcPct val="150000"/>
              </a:lnSpc>
              <a:buNone/>
            </a:pPr>
            <a:r>
              <a:rPr lang="el-GR" sz="1200" b="1" dirty="0" smtClean="0">
                <a:solidFill>
                  <a:schemeClr val="accent6">
                    <a:lumMod val="75000"/>
                  </a:schemeClr>
                </a:solidFill>
                <a:latin typeface="Verdana" pitchFamily="34" charset="0"/>
              </a:rPr>
              <a:t>6 Διευθύνσεις: </a:t>
            </a:r>
          </a:p>
          <a:p>
            <a:pPr>
              <a:lnSpc>
                <a:spcPct val="150000"/>
              </a:lnSpc>
              <a:buNone/>
            </a:pPr>
            <a:r>
              <a:rPr lang="el-GR" sz="1200" dirty="0" smtClean="0">
                <a:solidFill>
                  <a:schemeClr val="accent6">
                    <a:lumMod val="75000"/>
                  </a:schemeClr>
                </a:solidFill>
                <a:latin typeface="Verdana" pitchFamily="34" charset="0"/>
              </a:rPr>
              <a:t>1. Διοικητικού-Οικονομικού, 2. Ανάπτυξης, 3. Αγροτικής Οικονομίας &amp; Κτηνιατρικής, </a:t>
            </a:r>
          </a:p>
          <a:p>
            <a:pPr>
              <a:lnSpc>
                <a:spcPct val="150000"/>
              </a:lnSpc>
              <a:buNone/>
            </a:pPr>
            <a:r>
              <a:rPr lang="el-GR" sz="1200" dirty="0" smtClean="0">
                <a:solidFill>
                  <a:schemeClr val="accent6">
                    <a:lumMod val="75000"/>
                  </a:schemeClr>
                </a:solidFill>
                <a:latin typeface="Verdana" pitchFamily="34" charset="0"/>
              </a:rPr>
              <a:t>4. Μεταφορών &amp; Επικοινωνιών, 5. Δημόσιας Υγείας &amp; Κοινωνικής Μέριμνας, 6. Τεχνικών Έργων </a:t>
            </a:r>
          </a:p>
          <a:p>
            <a:pPr>
              <a:lnSpc>
                <a:spcPct val="150000"/>
              </a:lnSpc>
              <a:buNone/>
            </a:pPr>
            <a:r>
              <a:rPr lang="el-GR" sz="1200" b="1" dirty="0" smtClean="0">
                <a:solidFill>
                  <a:schemeClr val="accent6">
                    <a:lumMod val="75000"/>
                  </a:schemeClr>
                </a:solidFill>
                <a:latin typeface="Verdana" pitchFamily="34" charset="0"/>
              </a:rPr>
              <a:t>4 Τμήματα (υπαγόμενα σε Διευθύνσεις της Περιφέρειας Κρήτης): </a:t>
            </a:r>
          </a:p>
          <a:p>
            <a:pPr>
              <a:lnSpc>
                <a:spcPct val="150000"/>
              </a:lnSpc>
              <a:buNone/>
            </a:pPr>
            <a:r>
              <a:rPr lang="el-GR" sz="1200" dirty="0" smtClean="0">
                <a:solidFill>
                  <a:schemeClr val="accent6">
                    <a:lumMod val="75000"/>
                  </a:schemeClr>
                </a:solidFill>
                <a:latin typeface="Verdana" pitchFamily="34" charset="0"/>
              </a:rPr>
              <a:t>1. Περιβάλλοντος &amp; </a:t>
            </a:r>
            <a:r>
              <a:rPr lang="el-GR" sz="1200" dirty="0" err="1" smtClean="0">
                <a:solidFill>
                  <a:schemeClr val="accent6">
                    <a:lumMod val="75000"/>
                  </a:schemeClr>
                </a:solidFill>
                <a:latin typeface="Verdana" pitchFamily="34" charset="0"/>
              </a:rPr>
              <a:t>Υδροοικονομίας</a:t>
            </a:r>
            <a:r>
              <a:rPr lang="el-GR" sz="1200" dirty="0" smtClean="0">
                <a:solidFill>
                  <a:schemeClr val="accent6">
                    <a:lumMod val="75000"/>
                  </a:schemeClr>
                </a:solidFill>
                <a:latin typeface="Verdana" pitchFamily="34" charset="0"/>
              </a:rPr>
              <a:t>, 2. Πληροφορικής, 3.Τουρισμού, </a:t>
            </a:r>
          </a:p>
          <a:p>
            <a:pPr>
              <a:lnSpc>
                <a:spcPct val="150000"/>
              </a:lnSpc>
              <a:buNone/>
            </a:pPr>
            <a:r>
              <a:rPr lang="el-GR" sz="1200" dirty="0" smtClean="0">
                <a:solidFill>
                  <a:schemeClr val="accent6">
                    <a:lumMod val="75000"/>
                  </a:schemeClr>
                </a:solidFill>
                <a:latin typeface="Verdana" pitchFamily="34" charset="0"/>
              </a:rPr>
              <a:t>4. Πολιτικής Προστασίας </a:t>
            </a:r>
          </a:p>
          <a:p>
            <a:pPr>
              <a:lnSpc>
                <a:spcPct val="150000"/>
              </a:lnSpc>
              <a:buNone/>
            </a:pPr>
            <a:r>
              <a:rPr lang="el-GR" sz="1200" b="1" dirty="0" smtClean="0">
                <a:solidFill>
                  <a:schemeClr val="accent6">
                    <a:lumMod val="75000"/>
                  </a:schemeClr>
                </a:solidFill>
                <a:latin typeface="Verdana" pitchFamily="34" charset="0"/>
              </a:rPr>
              <a:t>1 Γραφείο (ΠΑΜ-ΠΣΕΑ) </a:t>
            </a:r>
          </a:p>
          <a:p>
            <a:pPr>
              <a:lnSpc>
                <a:spcPct val="150000"/>
              </a:lnSpc>
              <a:buNone/>
            </a:pPr>
            <a:endParaRPr lang="el-GR" sz="1200" b="1" dirty="0" smtClean="0">
              <a:solidFill>
                <a:schemeClr val="accent6">
                  <a:lumMod val="75000"/>
                </a:schemeClr>
              </a:solidFill>
              <a:latin typeface="Verdana" pitchFamily="34" charset="0"/>
            </a:endParaRPr>
          </a:p>
          <a:p>
            <a:pPr>
              <a:lnSpc>
                <a:spcPct val="150000"/>
              </a:lnSpc>
              <a:buNone/>
            </a:pPr>
            <a:r>
              <a:rPr lang="el-GR" sz="1200" b="1" u="sng" dirty="0" smtClean="0">
                <a:solidFill>
                  <a:schemeClr val="accent6">
                    <a:lumMod val="75000"/>
                  </a:schemeClr>
                </a:solidFill>
                <a:latin typeface="Verdana" pitchFamily="34" charset="0"/>
              </a:rPr>
              <a:t>Σύνολο: 11 Οργανικές Μονάδες </a:t>
            </a:r>
          </a:p>
          <a:p>
            <a:pPr>
              <a:lnSpc>
                <a:spcPct val="150000"/>
              </a:lnSpc>
              <a:buNone/>
            </a:pPr>
            <a:r>
              <a:rPr lang="el-GR" sz="1200" b="1" u="sng" dirty="0" smtClean="0">
                <a:solidFill>
                  <a:schemeClr val="accent6">
                    <a:lumMod val="75000"/>
                  </a:schemeClr>
                </a:solidFill>
                <a:latin typeface="Verdana" pitchFamily="34" charset="0"/>
              </a:rPr>
              <a:t>Σύνολο Προσωπικού 31-12-14</a:t>
            </a:r>
            <a:r>
              <a:rPr lang="en-US" sz="1200" b="1" u="sng" dirty="0" smtClean="0">
                <a:solidFill>
                  <a:schemeClr val="accent6">
                    <a:lumMod val="75000"/>
                  </a:schemeClr>
                </a:solidFill>
                <a:latin typeface="Verdana" pitchFamily="34" charset="0"/>
              </a:rPr>
              <a:t>:</a:t>
            </a:r>
            <a:r>
              <a:rPr lang="el-GR" sz="1200" b="1" u="sng" dirty="0" smtClean="0">
                <a:solidFill>
                  <a:schemeClr val="accent6">
                    <a:lumMod val="75000"/>
                  </a:schemeClr>
                </a:solidFill>
                <a:latin typeface="Verdana" pitchFamily="34" charset="0"/>
              </a:rPr>
              <a:t> 105 άτομα</a:t>
            </a:r>
            <a:endParaRPr lang="el-GR" sz="1200" u="sng" dirty="0">
              <a:solidFill>
                <a:schemeClr val="accent6">
                  <a:lumMod val="75000"/>
                </a:schemeClr>
              </a:solidFill>
              <a:latin typeface="Verdana" pitchFamily="34" charset="0"/>
            </a:endParaRPr>
          </a:p>
          <a:p>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4</a:t>
            </a:fld>
            <a:endParaRPr lang="el-G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3. Διεύθυνση Αγροτικής Οικονομίας &amp; Κτηνιατρικής</a:t>
            </a:r>
            <a:r>
              <a:rPr lang="el-GR" sz="2000" dirty="0" smtClean="0">
                <a:solidFill>
                  <a:schemeClr val="accent6">
                    <a:lumMod val="75000"/>
                  </a:schemeClr>
                </a:solidFill>
                <a:latin typeface="Verdana" pitchFamily="34" charset="0"/>
              </a:rPr>
              <a:t> </a:t>
            </a:r>
            <a:br>
              <a:rPr lang="el-GR" sz="2000" dirty="0" smtClean="0">
                <a:solidFill>
                  <a:schemeClr val="accent6">
                    <a:lumMod val="75000"/>
                  </a:schemeClr>
                </a:solidFill>
                <a:latin typeface="Verdana" pitchFamily="34" charset="0"/>
              </a:rPr>
            </a:br>
            <a:r>
              <a:rPr lang="el-GR" sz="1600" b="1" dirty="0" smtClean="0">
                <a:solidFill>
                  <a:schemeClr val="accent6">
                    <a:lumMod val="75000"/>
                  </a:schemeClr>
                </a:solidFill>
                <a:latin typeface="Verdana" pitchFamily="34" charset="0"/>
              </a:rPr>
              <a:t>Τμήμα Τοπογραφίας Εποικισμού και Αναδασμού</a:t>
            </a:r>
            <a:r>
              <a:rPr lang="el-GR" sz="1400" b="1" dirty="0" smtClean="0">
                <a:solidFill>
                  <a:schemeClr val="accent6">
                    <a:lumMod val="75000"/>
                  </a:schemeClr>
                </a:solidFill>
                <a:latin typeface="Verdana" pitchFamily="34" charset="0"/>
              </a:rPr>
              <a:t> </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lvl="0">
              <a:lnSpc>
                <a:spcPct val="150000"/>
              </a:lnSpc>
            </a:pPr>
            <a:r>
              <a:rPr lang="el-GR" sz="1200" dirty="0" smtClean="0">
                <a:solidFill>
                  <a:schemeClr val="accent6">
                    <a:lumMod val="75000"/>
                  </a:schemeClr>
                </a:solidFill>
              </a:rPr>
              <a:t>ΨΗΦΙΑΚΗ ΟΡΓΑΝΩΣΗ ΤΟΥ ΤΟΠΟΓΡΑΦΙΚΟΥ ΥΠΟΒΑΘΡΟΥ ΤΟΥ ΤΜΗΜΑΤΟΣ </a:t>
            </a:r>
          </a:p>
          <a:p>
            <a:pPr lvl="0">
              <a:lnSpc>
                <a:spcPct val="150000"/>
              </a:lnSpc>
            </a:pPr>
            <a:r>
              <a:rPr lang="el-GR" sz="1200" dirty="0" smtClean="0">
                <a:solidFill>
                  <a:schemeClr val="accent6">
                    <a:lumMod val="75000"/>
                  </a:schemeClr>
                </a:solidFill>
              </a:rPr>
              <a:t>ΣΥΜΒΟΛΗ ΣΤΗΝ ΨΗΦΙΟΠΟΙΗΣΗ ΤΩΝ ΤΙΤΛΩΝ ΚΥΡΙΟΤΗΤΑ ΤΟΥ ΤΜΗΜΑΤΟΣ ΕΠΟΙΚΙΣΜΟΥ-ΑΝΑΔΑΣΜΟΥ ΚΑΙ ΑΡΧΕΙΟΘΕΤΗΣΗ ΤΟΥΣ.</a:t>
            </a:r>
          </a:p>
          <a:p>
            <a:pPr lvl="0">
              <a:lnSpc>
                <a:spcPct val="150000"/>
              </a:lnSpc>
            </a:pPr>
            <a:r>
              <a:rPr lang="el-GR" sz="1200" dirty="0" smtClean="0">
                <a:solidFill>
                  <a:schemeClr val="accent6">
                    <a:lumMod val="75000"/>
                  </a:schemeClr>
                </a:solidFill>
              </a:rPr>
              <a:t>ΑΠΑΝΤΗΣΕΙΣ ΣΕ ΕΓΓΡΑΦΑ  ΤΟΥ ΝΟΜΙΚΟΥ ΣΥΜΒΟΥΛΙΟΥ ΤΟΥ ΚΡΑΤΟΥΣ  ΚΑΙ ΤΗΣ ΚΤΗΜΑΤΙΚΗΣ ΥΠΗΡΕΣΙΑΣ ΛΑΣΙΘΙΟΥ  </a:t>
            </a:r>
          </a:p>
          <a:p>
            <a:pPr lvl="0">
              <a:lnSpc>
                <a:spcPct val="150000"/>
              </a:lnSpc>
            </a:pPr>
            <a:r>
              <a:rPr lang="el-GR" sz="1200" dirty="0" smtClean="0">
                <a:solidFill>
                  <a:schemeClr val="accent6">
                    <a:lumMod val="75000"/>
                  </a:schemeClr>
                </a:solidFill>
              </a:rPr>
              <a:t>ΑΠΑΝΤΗΣΕΙΣ ΣΕ ΑΙΤΗΜΑΤΑ ΠΟΛΙΤΩΝ-ΦΟΡΕΩΝ ΚΛΠ </a:t>
            </a:r>
          </a:p>
          <a:p>
            <a:pPr lvl="0">
              <a:lnSpc>
                <a:spcPct val="150000"/>
              </a:lnSpc>
            </a:pPr>
            <a:r>
              <a:rPr lang="el-GR" sz="1200" dirty="0" smtClean="0">
                <a:solidFill>
                  <a:schemeClr val="accent6">
                    <a:lumMod val="75000"/>
                  </a:schemeClr>
                </a:solidFill>
              </a:rPr>
              <a:t>ΑΠΟΤΥΠΩΣΕΙΣ ΑΜΠΕΛΙΩΝ </a:t>
            </a:r>
          </a:p>
          <a:p>
            <a:pPr lvl="0">
              <a:lnSpc>
                <a:spcPct val="150000"/>
              </a:lnSpc>
            </a:pPr>
            <a:r>
              <a:rPr lang="el-GR" sz="1200" dirty="0" smtClean="0">
                <a:solidFill>
                  <a:schemeClr val="accent6">
                    <a:lumMod val="75000"/>
                  </a:schemeClr>
                </a:solidFill>
              </a:rPr>
              <a:t>ΣΥΜΜΕΤΟΧΗ ΣΤΗΝ ΝΕΧΩΠ </a:t>
            </a:r>
          </a:p>
          <a:p>
            <a:pPr>
              <a:lnSpc>
                <a:spcPct val="150000"/>
              </a:lnSpc>
              <a:buNone/>
            </a:pPr>
            <a:endParaRPr lang="el-GR" sz="1200" dirty="0" smtClean="0">
              <a:solidFill>
                <a:schemeClr val="accent6">
                  <a:lumMod val="75000"/>
                </a:schemeClr>
              </a:solidFill>
            </a:endParaRPr>
          </a:p>
          <a:p>
            <a:pPr marL="609600" indent="-609600">
              <a:lnSpc>
                <a:spcPct val="150000"/>
              </a:lnSpc>
              <a:buFont typeface="Wingdings" pitchFamily="2" charset="2"/>
              <a:buChar char="Ø"/>
            </a:pPr>
            <a:endParaRPr lang="el-GR" sz="1200" b="1" dirty="0" smtClean="0">
              <a:solidFill>
                <a:schemeClr val="accent6">
                  <a:lumMod val="75000"/>
                </a:schemeClr>
              </a:solidFill>
              <a:latin typeface="Verdana" pitchFamily="34" charset="0"/>
            </a:endParaRPr>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40</a:t>
            </a:fld>
            <a:endParaRPr lang="el-G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a:xfrm>
            <a:off x="457200" y="457200"/>
            <a:ext cx="8229600" cy="1114412"/>
          </a:xfrm>
        </p:spPr>
        <p:txBody>
          <a:bodyPr/>
          <a:lstStyle/>
          <a:p>
            <a:pPr algn="ctr"/>
            <a:r>
              <a:rPr lang="el-GR" sz="2000" b="1" dirty="0" smtClean="0">
                <a:solidFill>
                  <a:schemeClr val="accent6">
                    <a:lumMod val="75000"/>
                  </a:schemeClr>
                </a:solidFill>
                <a:latin typeface="Verdana" pitchFamily="34" charset="0"/>
              </a:rPr>
              <a:t>4. ΔΙΕΥΘΥΝΣΗ ΑΝΑΠΤΥΞΗΣ </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endParaRPr lang="el-GR" sz="1200" dirty="0" smtClean="0"/>
          </a:p>
          <a:p>
            <a:pPr>
              <a:buNone/>
            </a:pPr>
            <a:endParaRPr lang="el-GR" sz="1200" dirty="0" smtClean="0"/>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8" name="7 - Θέση αριθμού διαφάνειας"/>
          <p:cNvSpPr>
            <a:spLocks noGrp="1"/>
          </p:cNvSpPr>
          <p:nvPr>
            <p:ph type="sldNum" sz="quarter" idx="11"/>
          </p:nvPr>
        </p:nvSpPr>
        <p:spPr/>
        <p:txBody>
          <a:bodyPr/>
          <a:lstStyle/>
          <a:p>
            <a:fld id="{2AE15C19-2F5D-4242-883D-D415B0E5E04F}" type="slidenum">
              <a:rPr lang="el-GR" smtClean="0"/>
              <a:pPr/>
              <a:t>41</a:t>
            </a:fld>
            <a:endParaRPr lang="el-GR"/>
          </a:p>
        </p:txBody>
      </p:sp>
      <p:sp>
        <p:nvSpPr>
          <p:cNvPr id="13" name="Rectangle 3"/>
          <p:cNvSpPr txBox="1">
            <a:spLocks noChangeArrowheads="1"/>
          </p:cNvSpPr>
          <p:nvPr/>
        </p:nvSpPr>
        <p:spPr bwMode="auto">
          <a:xfrm>
            <a:off x="609600" y="21336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l-GR" sz="1200" dirty="0" smtClean="0">
                <a:solidFill>
                  <a:schemeClr val="accent6">
                    <a:lumMod val="75000"/>
                  </a:schemeClr>
                </a:solidFill>
              </a:rPr>
              <a:t>Εντός του έτους 2014 υποβλήθηκαν στην υπηρεσία:</a:t>
            </a:r>
          </a:p>
          <a:p>
            <a:r>
              <a:rPr lang="el-GR" sz="1200" dirty="0" smtClean="0">
                <a:solidFill>
                  <a:schemeClr val="accent6">
                    <a:lumMod val="75000"/>
                  </a:schemeClr>
                </a:solidFill>
              </a:rPr>
              <a:t> </a:t>
            </a:r>
          </a:p>
          <a:p>
            <a:pPr>
              <a:lnSpc>
                <a:spcPct val="150000"/>
              </a:lnSpc>
            </a:pPr>
            <a:r>
              <a:rPr lang="el-GR" sz="1200" dirty="0" smtClean="0">
                <a:solidFill>
                  <a:schemeClr val="accent6">
                    <a:lumMod val="75000"/>
                  </a:schemeClr>
                </a:solidFill>
              </a:rPr>
              <a:t>113 αιτήσεις  πολιτών για χορήγηση νέας άδειας άσκησης επαγγέλματος διαφόρων ειδικοτήτων  και εκδόθηκαν 86 βεβαιώσεις Αναγγελίας που αντιστοιχούν σε χορήγηση επαγγελματικών αδειών χωρίς εξετάσεις σύμφωνα με  τα νέα προεδρικά διατάγματα που είναι σε ισχύ, έγιναν 11 νέες εγγραφές στα Μητρώα Διπλωματούχων και Πτυχιούχων Τεχνολογικής Εκπαίδευσης και χορηγήθηκαν 10 νέες επαγγελματικές άδειες.</a:t>
            </a:r>
          </a:p>
          <a:p>
            <a:pPr>
              <a:lnSpc>
                <a:spcPct val="150000"/>
              </a:lnSpc>
            </a:pPr>
            <a:r>
              <a:rPr lang="el-GR" sz="1200" dirty="0" smtClean="0">
                <a:solidFill>
                  <a:schemeClr val="accent6">
                    <a:lumMod val="75000"/>
                  </a:schemeClr>
                </a:solidFill>
              </a:rPr>
              <a:t> </a:t>
            </a:r>
          </a:p>
          <a:p>
            <a:pPr>
              <a:lnSpc>
                <a:spcPct val="150000"/>
              </a:lnSpc>
            </a:pPr>
            <a:r>
              <a:rPr lang="el-GR" sz="1200" dirty="0" smtClean="0">
                <a:solidFill>
                  <a:schemeClr val="accent6">
                    <a:lumMod val="75000"/>
                  </a:schemeClr>
                </a:solidFill>
              </a:rPr>
              <a:t> 520 αιτήσεις πολιτών  για θεώρηση και αντικατάσταση διαφόρων αδειών άσκησης Τεχνικών Επαγγελμάτων και εκδόθηκαν 505 θεωρήσεις  και αντικαταστάσεις αδειών άσκησης διαφόρων Τεχνικών Επαγγελμάτων κατά εφαρμογή</a:t>
            </a:r>
            <a:r>
              <a:rPr lang="en-US" sz="1200" dirty="0" smtClean="0">
                <a:solidFill>
                  <a:schemeClr val="accent6">
                    <a:lumMod val="75000"/>
                  </a:schemeClr>
                </a:solidFill>
              </a:rPr>
              <a:t> </a:t>
            </a:r>
            <a:r>
              <a:rPr lang="el-GR" sz="1200" dirty="0" smtClean="0">
                <a:solidFill>
                  <a:schemeClr val="accent6">
                    <a:lumMod val="75000"/>
                  </a:schemeClr>
                </a:solidFill>
              </a:rPr>
              <a:t>των προεδρικών διαταγμάτων που ισχύουν.</a:t>
            </a:r>
            <a:endParaRPr lang="el-GR" sz="120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a:xfrm>
            <a:off x="457200" y="457200"/>
            <a:ext cx="8229600" cy="1114412"/>
          </a:xfrm>
        </p:spPr>
        <p:txBody>
          <a:bodyPr/>
          <a:lstStyle/>
          <a:p>
            <a:pPr algn="ctr"/>
            <a:r>
              <a:rPr lang="el-GR" sz="2000" b="1" dirty="0" smtClean="0">
                <a:solidFill>
                  <a:schemeClr val="accent6">
                    <a:lumMod val="75000"/>
                  </a:schemeClr>
                </a:solidFill>
                <a:latin typeface="Verdana" pitchFamily="34" charset="0"/>
              </a:rPr>
              <a:t>4. ΔΙΕΥΘΥΝΣΗ ΑΝΑΠΤΥΞΗΣ </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endParaRPr lang="el-GR" sz="1200" dirty="0" smtClean="0"/>
          </a:p>
          <a:p>
            <a:endParaRPr lang="el-GR" sz="1200" dirty="0" smtClean="0"/>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8" name="7 - Θέση αριθμού διαφάνειας"/>
          <p:cNvSpPr>
            <a:spLocks noGrp="1"/>
          </p:cNvSpPr>
          <p:nvPr>
            <p:ph type="sldNum" sz="quarter" idx="11"/>
          </p:nvPr>
        </p:nvSpPr>
        <p:spPr/>
        <p:txBody>
          <a:bodyPr/>
          <a:lstStyle/>
          <a:p>
            <a:fld id="{2AE15C19-2F5D-4242-883D-D415B0E5E04F}" type="slidenum">
              <a:rPr lang="el-GR" smtClean="0"/>
              <a:pPr/>
              <a:t>42</a:t>
            </a:fld>
            <a:endParaRPr lang="el-GR"/>
          </a:p>
        </p:txBody>
      </p:sp>
      <p:graphicFrame>
        <p:nvGraphicFramePr>
          <p:cNvPr id="9" name="8 - Πίνακας"/>
          <p:cNvGraphicFramePr>
            <a:graphicFrameLocks noGrp="1"/>
          </p:cNvGraphicFramePr>
          <p:nvPr/>
        </p:nvGraphicFramePr>
        <p:xfrm>
          <a:off x="2130340" y="1385168"/>
          <a:ext cx="4883320" cy="4087665"/>
        </p:xfrm>
        <a:graphic>
          <a:graphicData uri="http://schemas.openxmlformats.org/drawingml/2006/table">
            <a:tbl>
              <a:tblPr/>
              <a:tblGrid>
                <a:gridCol w="4529403"/>
                <a:gridCol w="353917"/>
              </a:tblGrid>
              <a:tr h="151453">
                <a:tc>
                  <a:txBody>
                    <a:bodyPr/>
                    <a:lstStyle/>
                    <a:p>
                      <a:pPr>
                        <a:spcAft>
                          <a:spcPts val="0"/>
                        </a:spcAft>
                      </a:pPr>
                      <a:r>
                        <a:rPr lang="el-GR" sz="1000" dirty="0">
                          <a:solidFill>
                            <a:schemeClr val="accent6">
                              <a:lumMod val="75000"/>
                            </a:schemeClr>
                          </a:solidFill>
                          <a:latin typeface="Arial"/>
                          <a:ea typeface="Times New Roman"/>
                          <a:cs typeface="Times New Roman"/>
                        </a:rPr>
                        <a:t>Θεώρηση σχεδίων επαγγελματικών εργαστηρίων (Ν3982/2011)</a:t>
                      </a:r>
                      <a:endParaRPr lang="el-GR" sz="800" dirty="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3</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907">
                <a:tc>
                  <a:txBody>
                    <a:bodyPr/>
                    <a:lstStyle/>
                    <a:p>
                      <a:pPr>
                        <a:spcAft>
                          <a:spcPts val="0"/>
                        </a:spcAft>
                      </a:pPr>
                      <a:r>
                        <a:rPr lang="el-GR" sz="1000">
                          <a:solidFill>
                            <a:schemeClr val="accent6">
                              <a:lumMod val="75000"/>
                            </a:schemeClr>
                          </a:solidFill>
                          <a:latin typeface="Arial"/>
                          <a:ea typeface="Times New Roman"/>
                          <a:cs typeface="Times New Roman"/>
                        </a:rPr>
                        <a:t>Θεώρηση υπεύθυνης δήλωσης έναρξης λειτουργίας επαγγελματικού εργαστηρίου (Ν3982/2011)</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4</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Έκδοση άδειας εγκατάστασης, κτιριακής επέκτασης βιοτεχνίας - παρατάσεις</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6</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900" b="1">
                          <a:solidFill>
                            <a:schemeClr val="accent6">
                              <a:lumMod val="75000"/>
                            </a:schemeClr>
                          </a:solidFill>
                          <a:latin typeface="Calibri"/>
                          <a:ea typeface="Times New Roman"/>
                          <a:cs typeface="Times New Roman"/>
                        </a:rPr>
                        <a:t>Θεώρηση υπεύθυνης δήλωσης έναρξης λειτουργίας βιοτεχνίας (Ν3982/2011)</a:t>
                      </a: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8</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Έκδοση άδειας τεχνικής ανασυγκρότησης, μεταφοράς βιοτεχνίας - παρατάσεις</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2</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907">
                <a:tc>
                  <a:txBody>
                    <a:bodyPr/>
                    <a:lstStyle/>
                    <a:p>
                      <a:pPr>
                        <a:spcAft>
                          <a:spcPts val="0"/>
                        </a:spcAft>
                      </a:pPr>
                      <a:r>
                        <a:rPr lang="el-GR" sz="1000">
                          <a:solidFill>
                            <a:schemeClr val="accent6">
                              <a:lumMod val="75000"/>
                            </a:schemeClr>
                          </a:solidFill>
                          <a:latin typeface="Arial"/>
                          <a:ea typeface="Times New Roman"/>
                          <a:cs typeface="Times New Roman"/>
                        </a:rPr>
                        <a:t>Αυτοψίες – έλεγχοι των μηχανολογικών εγκαταστάσεων επαγγελματικών εργαστηρίων &amp; βιοτεχνιών, διερεύνηση καταγγελιών</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20</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Επιβολή προστίμων σε επαγγελματικά εργαστήρια, βιοτεχνίες </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1</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907">
                <a:tc>
                  <a:txBody>
                    <a:bodyPr/>
                    <a:lstStyle/>
                    <a:p>
                      <a:pPr>
                        <a:spcAft>
                          <a:spcPts val="0"/>
                        </a:spcAft>
                      </a:pPr>
                      <a:r>
                        <a:rPr lang="el-GR" sz="1000">
                          <a:solidFill>
                            <a:schemeClr val="accent6">
                              <a:lumMod val="75000"/>
                            </a:schemeClr>
                          </a:solidFill>
                          <a:latin typeface="Arial"/>
                          <a:ea typeface="Times New Roman"/>
                          <a:cs typeface="Times New Roman"/>
                        </a:rPr>
                        <a:t>Διακοπή λειτουργίας(επιβολή, τροποποίηση, ανάκληση) σε επαγγελματικά εργαστήρια, βιοτεχνίες</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3</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dirty="0">
                          <a:solidFill>
                            <a:schemeClr val="accent6">
                              <a:lumMod val="75000"/>
                            </a:schemeClr>
                          </a:solidFill>
                          <a:latin typeface="Arial"/>
                          <a:ea typeface="Times New Roman"/>
                          <a:cs typeface="Times New Roman"/>
                        </a:rPr>
                        <a:t>Εγκρίσεις παράτασης περιβαλλοντικών όρων δραστηριοτήτων    </a:t>
                      </a:r>
                      <a:endParaRPr lang="el-GR" sz="800" dirty="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6</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907">
                <a:tc>
                  <a:txBody>
                    <a:bodyPr/>
                    <a:lstStyle/>
                    <a:p>
                      <a:pPr>
                        <a:spcAft>
                          <a:spcPts val="0"/>
                        </a:spcAft>
                      </a:pPr>
                      <a:r>
                        <a:rPr lang="el-GR" sz="1000">
                          <a:solidFill>
                            <a:schemeClr val="accent6">
                              <a:lumMod val="75000"/>
                            </a:schemeClr>
                          </a:solidFill>
                          <a:latin typeface="Arial"/>
                          <a:ea typeface="Times New Roman"/>
                          <a:cs typeface="Times New Roman"/>
                        </a:rPr>
                        <a:t>Εγκρίσεις πρόσθετων περιβαλλοντικών όρων και πρότυπες περιβαλλοντικές  δεσμεύσεις δραστηριοτήτων  αρμοδιότητας του τμήματος  </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4</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907">
                <a:tc>
                  <a:txBody>
                    <a:bodyPr/>
                    <a:lstStyle/>
                    <a:p>
                      <a:pPr>
                        <a:spcAft>
                          <a:spcPts val="0"/>
                        </a:spcAft>
                      </a:pPr>
                      <a:r>
                        <a:rPr lang="el-GR" sz="1000">
                          <a:solidFill>
                            <a:schemeClr val="accent6">
                              <a:lumMod val="75000"/>
                            </a:schemeClr>
                          </a:solidFill>
                          <a:latin typeface="Arial"/>
                          <a:ea typeface="Times New Roman"/>
                          <a:cs typeface="Times New Roman"/>
                        </a:rPr>
                        <a:t>Εισηγήσεις για έγκριση πρόσθετων περιβαλλοντικών όρων και πρότυπων περιβαλλοντικών δεσμεύσεων δραστηριοτήτων  </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3</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665">
                <a:tc>
                  <a:txBody>
                    <a:bodyPr/>
                    <a:lstStyle/>
                    <a:p>
                      <a:pPr>
                        <a:spcAft>
                          <a:spcPts val="0"/>
                        </a:spcAft>
                      </a:pPr>
                      <a:r>
                        <a:rPr lang="el-GR" sz="900" b="1">
                          <a:solidFill>
                            <a:schemeClr val="accent6">
                              <a:lumMod val="75000"/>
                            </a:schemeClr>
                          </a:solidFill>
                          <a:latin typeface="Calibri"/>
                          <a:ea typeface="Times New Roman"/>
                          <a:cs typeface="Times New Roman"/>
                        </a:rPr>
                        <a:t>Έκφραση άποψης επί της προκαταρτικής περιβαλλοντικής εκτίμησης δραστηριοτήτων    κατηγορίας  Α2 .</a:t>
                      </a: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2</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Αυτοψίες- έλεγχοι για περιβαλλοντικά θέματα</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chemeClr val="accent6">
                              <a:lumMod val="75000"/>
                            </a:schemeClr>
                          </a:solidFill>
                          <a:latin typeface="Arial"/>
                          <a:ea typeface="Times New Roman"/>
                          <a:cs typeface="Times New Roman"/>
                        </a:rPr>
                        <a:t>5</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Άδειες λατομείων (έκδοση, τροποποίηση, παράταση)</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2</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Αυτοψίες- έλεγχοι σε λατομεία </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7</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Σφράγιση Η/Μ εγκαταστάσεων λατομείου</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1</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Υποστήριξη στο έργο της Επιτροπής καθορισμού Λατομικών Περιοχών</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1</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Έγκριση ανόρυξης γεωτρήσεων για γεωθερμία</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1</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453">
                <a:tc>
                  <a:txBody>
                    <a:bodyPr/>
                    <a:lstStyle/>
                    <a:p>
                      <a:pPr>
                        <a:spcAft>
                          <a:spcPts val="0"/>
                        </a:spcAft>
                      </a:pPr>
                      <a:r>
                        <a:rPr lang="el-GR" sz="1000">
                          <a:solidFill>
                            <a:schemeClr val="accent6">
                              <a:lumMod val="75000"/>
                            </a:schemeClr>
                          </a:solidFill>
                          <a:latin typeface="Arial"/>
                          <a:ea typeface="Times New Roman"/>
                          <a:cs typeface="Times New Roman"/>
                        </a:rPr>
                        <a:t>Παρακολούθηση Ανόρυξης υδρομετρήσεων (αρμοδ. Τεχνικών Υπηρεσιών) </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a:solidFill>
                            <a:schemeClr val="accent6">
                              <a:lumMod val="75000"/>
                            </a:schemeClr>
                          </a:solidFill>
                          <a:latin typeface="Arial"/>
                          <a:ea typeface="Times New Roman"/>
                          <a:cs typeface="Times New Roman"/>
                        </a:rPr>
                        <a:t>1</a:t>
                      </a:r>
                      <a:endParaRPr lang="el-GR" sz="80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907">
                <a:tc>
                  <a:txBody>
                    <a:bodyPr/>
                    <a:lstStyle/>
                    <a:p>
                      <a:pPr>
                        <a:spcAft>
                          <a:spcPts val="0"/>
                        </a:spcAft>
                      </a:pPr>
                      <a:r>
                        <a:rPr lang="el-GR" sz="1000">
                          <a:solidFill>
                            <a:schemeClr val="accent6">
                              <a:lumMod val="75000"/>
                            </a:schemeClr>
                          </a:solidFill>
                          <a:latin typeface="Arial"/>
                          <a:ea typeface="Times New Roman"/>
                          <a:cs typeface="Times New Roman"/>
                        </a:rPr>
                        <a:t>Παρακολούθηση ερευνητικού προγράμματος για κατασκευή υπόγειου διαφράγματος (αρμοδιότητα Τεχνικών Υπηρεσιών)</a:t>
                      </a:r>
                      <a:endParaRPr lang="el-GR" sz="800">
                        <a:solidFill>
                          <a:schemeClr val="accent6">
                            <a:lumMod val="75000"/>
                          </a:schemeClr>
                        </a:solidFill>
                        <a:latin typeface="Arial"/>
                        <a:ea typeface="Times New Roman"/>
                        <a:cs typeface="Times New Roman"/>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l-GR" sz="1000" dirty="0">
                          <a:solidFill>
                            <a:schemeClr val="accent6">
                              <a:lumMod val="75000"/>
                            </a:schemeClr>
                          </a:solidFill>
                          <a:latin typeface="Arial"/>
                          <a:ea typeface="Times New Roman"/>
                          <a:cs typeface="Times New Roman"/>
                        </a:rPr>
                        <a:t>1</a:t>
                      </a:r>
                      <a:endParaRPr lang="el-GR" sz="800" dirty="0">
                        <a:solidFill>
                          <a:schemeClr val="accent6">
                            <a:lumMod val="75000"/>
                          </a:schemeClr>
                        </a:solidFill>
                        <a:latin typeface="Arial"/>
                        <a:ea typeface="Times New Roman"/>
                        <a:cs typeface="Times New Roman"/>
                      </a:endParaRPr>
                    </a:p>
                  </a:txBody>
                  <a:tcPr marL="56795" marR="567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a:xfrm>
            <a:off x="457200" y="457200"/>
            <a:ext cx="8229600" cy="1114412"/>
          </a:xfrm>
        </p:spPr>
        <p:txBody>
          <a:bodyPr/>
          <a:lstStyle/>
          <a:p>
            <a:pPr algn="ctr"/>
            <a:r>
              <a:rPr lang="el-GR" sz="2000" b="1" dirty="0" smtClean="0">
                <a:solidFill>
                  <a:schemeClr val="accent6">
                    <a:lumMod val="75000"/>
                  </a:schemeClr>
                </a:solidFill>
                <a:latin typeface="Verdana" pitchFamily="34" charset="0"/>
              </a:rPr>
              <a:t>4. ΔΙΕΥΘΥΝΣΗ ΑΝΑΠΤΥΞΗΣ </a:t>
            </a:r>
            <a:endParaRPr lang="el-GR" sz="2000" b="1" dirty="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endParaRPr lang="el-GR" sz="1200" dirty="0" smtClean="0"/>
          </a:p>
          <a:p>
            <a:endParaRPr lang="el-GR" sz="1200" dirty="0" smtClean="0"/>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8" name="7 - Θέση αριθμού διαφάνειας"/>
          <p:cNvSpPr>
            <a:spLocks noGrp="1"/>
          </p:cNvSpPr>
          <p:nvPr>
            <p:ph type="sldNum" sz="quarter" idx="11"/>
          </p:nvPr>
        </p:nvSpPr>
        <p:spPr/>
        <p:txBody>
          <a:bodyPr/>
          <a:lstStyle/>
          <a:p>
            <a:fld id="{2AE15C19-2F5D-4242-883D-D415B0E5E04F}" type="slidenum">
              <a:rPr lang="el-GR" smtClean="0"/>
              <a:pPr/>
              <a:t>43</a:t>
            </a:fld>
            <a:endParaRPr lang="el-GR" dirty="0"/>
          </a:p>
        </p:txBody>
      </p:sp>
      <p:graphicFrame>
        <p:nvGraphicFramePr>
          <p:cNvPr id="9" name="8 - Πίνακας"/>
          <p:cNvGraphicFramePr>
            <a:graphicFrameLocks noGrp="1"/>
          </p:cNvGraphicFramePr>
          <p:nvPr/>
        </p:nvGraphicFramePr>
        <p:xfrm>
          <a:off x="2909490" y="1334518"/>
          <a:ext cx="3462710" cy="4542755"/>
        </p:xfrm>
        <a:graphic>
          <a:graphicData uri="http://schemas.openxmlformats.org/drawingml/2006/table">
            <a:tbl>
              <a:tblPr/>
              <a:tblGrid>
                <a:gridCol w="2969430"/>
                <a:gridCol w="493280"/>
              </a:tblGrid>
              <a:tr h="115690">
                <a:tc>
                  <a:txBody>
                    <a:bodyPr/>
                    <a:lstStyle/>
                    <a:p>
                      <a:pPr>
                        <a:spcAft>
                          <a:spcPts val="0"/>
                        </a:spcAft>
                      </a:pPr>
                      <a:r>
                        <a:rPr lang="el-GR" sz="700" b="1">
                          <a:solidFill>
                            <a:schemeClr val="accent6">
                              <a:lumMod val="75000"/>
                            </a:schemeClr>
                          </a:solidFill>
                          <a:latin typeface="Times New Roman"/>
                          <a:ea typeface="Times New Roman"/>
                        </a:rPr>
                        <a:t>ΤΟΜΕΑΣ - ΑΡΜΟΔΙΟΤΗΤΑ</a:t>
                      </a:r>
                      <a:endParaRPr lang="el-GR" sz="700">
                        <a:solidFill>
                          <a:schemeClr val="accent6">
                            <a:lumMod val="75000"/>
                          </a:schemeClr>
                        </a:solidFill>
                        <a:latin typeface="Times New Roman"/>
                        <a:ea typeface="Times New Roman"/>
                      </a:endParaRP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ΣΥΝΟΛΟ</a:t>
                      </a:r>
                      <a:endParaRPr lang="el-GR" sz="700">
                        <a:solidFill>
                          <a:schemeClr val="accent6">
                            <a:lumMod val="75000"/>
                          </a:schemeClr>
                        </a:solidFill>
                        <a:latin typeface="Times New Roman"/>
                        <a:ea typeface="Times New Roman"/>
                      </a:endParaRP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859">
                <a:tc>
                  <a:txBody>
                    <a:bodyPr/>
                    <a:lstStyle/>
                    <a:p>
                      <a:pPr marL="342900" lvl="0" indent="-342900" algn="ctr">
                        <a:spcAft>
                          <a:spcPts val="0"/>
                        </a:spcAft>
                        <a:buFont typeface="+mj-lt"/>
                        <a:buAutoNum type="alphaUcPeriod"/>
                      </a:pPr>
                      <a:r>
                        <a:rPr lang="el-GR" sz="700" b="1">
                          <a:solidFill>
                            <a:schemeClr val="accent6">
                              <a:lumMod val="75000"/>
                            </a:schemeClr>
                          </a:solidFill>
                          <a:latin typeface="Times New Roman"/>
                          <a:ea typeface="Times New Roman"/>
                        </a:rPr>
                        <a:t>ΕΠΟΠΤΕΙΑ – ΕΛΕΓΧΟΣ ΑΝΩΝΥΜΩΝ  ΕΤΑΙΡΕΙΩΝ</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l-GR" sz="700">
                        <a:solidFill>
                          <a:schemeClr val="accent6">
                            <a:lumMod val="75000"/>
                          </a:schemeClr>
                        </a:solidFill>
                        <a:latin typeface="Times New Roman"/>
                        <a:ea typeface="Times New Roman"/>
                      </a:endParaRP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ΣΥΣΤΑΣΗ Α.Ε.</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700" b="1">
                          <a:solidFill>
                            <a:schemeClr val="accent6">
                              <a:lumMod val="75000"/>
                            </a:schemeClr>
                          </a:solidFill>
                          <a:latin typeface="Times New Roman"/>
                          <a:ea typeface="Times New Roman"/>
                        </a:rPr>
                        <a:t>6</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ΔΗΜΟΣΙΕΥΣΗ ΙΣΟΛΟΓΙΣΜΩΝ</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700" b="1">
                          <a:solidFill>
                            <a:schemeClr val="accent6">
                              <a:lumMod val="75000"/>
                            </a:schemeClr>
                          </a:solidFill>
                          <a:latin typeface="Times New Roman"/>
                          <a:ea typeface="Times New Roman"/>
                        </a:rPr>
                        <a:t>253</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380">
                <a:tc>
                  <a:txBody>
                    <a:bodyPr/>
                    <a:lstStyle/>
                    <a:p>
                      <a:pPr>
                        <a:spcAft>
                          <a:spcPts val="0"/>
                        </a:spcAft>
                      </a:pPr>
                      <a:r>
                        <a:rPr lang="el-GR" sz="700">
                          <a:solidFill>
                            <a:schemeClr val="accent6">
                              <a:lumMod val="75000"/>
                            </a:schemeClr>
                          </a:solidFill>
                          <a:latin typeface="Times New Roman"/>
                          <a:ea typeface="Times New Roman"/>
                        </a:rPr>
                        <a:t>ΤΡΟΠΟΠΟΙΗΣΕΙΣ ΚΑΤΑΣΤΑΤΙΚΩΝ, ΔΗΜΟΣΙΕΥΣΗ Δ.Σ., ΥΠΟΒΟΛΗ Γ.Σ. &amp; ΕΚΛΟΓΗ ΕΛΕΓΚΤΩΝ</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700" b="1">
                          <a:solidFill>
                            <a:schemeClr val="accent6">
                              <a:lumMod val="75000"/>
                            </a:schemeClr>
                          </a:solidFill>
                          <a:latin typeface="Times New Roman"/>
                          <a:ea typeface="Times New Roman"/>
                        </a:rPr>
                        <a:t>334</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ΔΙΑΓΡΑΦΕΣ Α.Ε.</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700" b="1">
                          <a:solidFill>
                            <a:schemeClr val="accent6">
                              <a:lumMod val="75000"/>
                            </a:schemeClr>
                          </a:solidFill>
                          <a:latin typeface="Times New Roman"/>
                          <a:ea typeface="Times New Roman"/>
                        </a:rPr>
                        <a:t>4</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ΧΟΡΗΓΗΣΗ ΠΙΣΤ/ΚΩΝ</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700" b="1">
                          <a:solidFill>
                            <a:schemeClr val="accent6">
                              <a:lumMod val="75000"/>
                            </a:schemeClr>
                          </a:solidFill>
                          <a:latin typeface="Times New Roman"/>
                          <a:ea typeface="Times New Roman"/>
                        </a:rPr>
                        <a:t>65</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ΕΠΙΒΟΛΗ ΠΡΟΣΤΙΜΩΝ</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700" b="1">
                          <a:solidFill>
                            <a:schemeClr val="accent6">
                              <a:lumMod val="75000"/>
                            </a:schemeClr>
                          </a:solidFill>
                          <a:latin typeface="Times New Roman"/>
                          <a:ea typeface="Times New Roman"/>
                        </a:rPr>
                        <a:t>43</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ΠΙΣΤΟΠΟΙΗΣΗ Μ.Κ.</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700" b="1">
                          <a:solidFill>
                            <a:schemeClr val="accent6">
                              <a:lumMod val="75000"/>
                            </a:schemeClr>
                          </a:solidFill>
                          <a:latin typeface="Times New Roman"/>
                          <a:ea typeface="Times New Roman"/>
                        </a:rPr>
                        <a:t>30</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ΕΚΚΑΘΑΡΙΣΕΙΣ</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ΣΥΓΧΩΝΕΥΣΕΙΣ</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ΕΓΚΑΤ .ΑΛΛΟΔΑΠΗΣ ΕΠΕ</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5</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ΑΛΛΗΛΟΓΡΑΦΙΑ ΜΕ ΑΕ ΓΙΑ ΥΠΟΒΟΛΗ ΕΚΚΡΕΜΟΤΗΤΩΝ</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63</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859">
                <a:tc>
                  <a:txBody>
                    <a:bodyPr/>
                    <a:lstStyle/>
                    <a:p>
                      <a:pPr algn="ctr">
                        <a:spcAft>
                          <a:spcPts val="0"/>
                        </a:spcAft>
                      </a:pPr>
                      <a:r>
                        <a:rPr lang="en-US" sz="700" b="1">
                          <a:solidFill>
                            <a:schemeClr val="accent6">
                              <a:lumMod val="75000"/>
                            </a:schemeClr>
                          </a:solidFill>
                          <a:latin typeface="Times New Roman"/>
                          <a:ea typeface="Times New Roman"/>
                        </a:rPr>
                        <a:t>B</a:t>
                      </a:r>
                      <a:r>
                        <a:rPr lang="el-GR" sz="700" b="1">
                          <a:solidFill>
                            <a:schemeClr val="accent6">
                              <a:lumMod val="75000"/>
                            </a:schemeClr>
                          </a:solidFill>
                          <a:latin typeface="Times New Roman"/>
                          <a:ea typeface="Times New Roman"/>
                        </a:rPr>
                        <a:t>. ΕΦΑΡΜΟΓΕΣ ΑΓΟΡΑΝΟΜΙΚΩΝ ΔΙΑΤΑΞΕΩΝ</a:t>
                      </a:r>
                      <a:endParaRPr lang="el-GR" sz="700">
                        <a:solidFill>
                          <a:schemeClr val="accent6">
                            <a:lumMod val="75000"/>
                          </a:schemeClr>
                        </a:solidFill>
                        <a:latin typeface="Times New Roman"/>
                        <a:ea typeface="Times New Roman"/>
                      </a:endParaRP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l-GR" sz="700">
                        <a:solidFill>
                          <a:schemeClr val="accent6">
                            <a:lumMod val="75000"/>
                          </a:schemeClr>
                        </a:solidFill>
                        <a:latin typeface="Times New Roman"/>
                        <a:ea typeface="Times New Roman"/>
                      </a:endParaRP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380">
                <a:tc>
                  <a:txBody>
                    <a:bodyPr/>
                    <a:lstStyle/>
                    <a:p>
                      <a:pPr>
                        <a:spcAft>
                          <a:spcPts val="0"/>
                        </a:spcAft>
                      </a:pPr>
                      <a:r>
                        <a:rPr lang="el-GR" sz="700">
                          <a:solidFill>
                            <a:schemeClr val="accent6">
                              <a:lumMod val="75000"/>
                            </a:schemeClr>
                          </a:solidFill>
                          <a:latin typeface="Times New Roman"/>
                          <a:ea typeface="Times New Roman"/>
                        </a:rPr>
                        <a:t>ΕΚΔΟΣΗ ΑΔΕΙ ΩΝ ΑΣΚΗΣΗΣ ΥΠΑΙΘΡΙΟΥ ΕΜΠΟΡΙΟΥ ΣΕ ΠΑΡΑΓΩΓΟΥΣ </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45</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ΤΙΜΟΛΗΨΙΕΣ ΤΡΟΦΙΜΩΝ </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12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380">
                <a:tc>
                  <a:txBody>
                    <a:bodyPr/>
                    <a:lstStyle/>
                    <a:p>
                      <a:pPr>
                        <a:spcAft>
                          <a:spcPts val="0"/>
                        </a:spcAft>
                      </a:pPr>
                      <a:r>
                        <a:rPr lang="el-GR" sz="700">
                          <a:solidFill>
                            <a:schemeClr val="accent6">
                              <a:lumMod val="75000"/>
                            </a:schemeClr>
                          </a:solidFill>
                          <a:latin typeface="Times New Roman"/>
                          <a:ea typeface="Times New Roman"/>
                        </a:rPr>
                        <a:t>ΕΚΔΟΣΗ ΜΗΝΙΑΙΩΝ  ΔΕΛΤΙΩΝ ΠΙΣΤΟΠΟΙΗΣΗΣ ΜΕΣΩΝ ΤΙΜΩΝ ΤΡΟΦΙΜΩΝ </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12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ΤΙΜΟΛΗΨΙΕΣ ΚΑΥΣΙΜΩΝ </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48</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380">
                <a:tc>
                  <a:txBody>
                    <a:bodyPr/>
                    <a:lstStyle/>
                    <a:p>
                      <a:pPr>
                        <a:spcAft>
                          <a:spcPts val="0"/>
                        </a:spcAft>
                      </a:pPr>
                      <a:r>
                        <a:rPr lang="el-GR" sz="700">
                          <a:solidFill>
                            <a:schemeClr val="accent6">
                              <a:lumMod val="75000"/>
                            </a:schemeClr>
                          </a:solidFill>
                          <a:latin typeface="Times New Roman"/>
                          <a:ea typeface="Times New Roman"/>
                        </a:rPr>
                        <a:t>ΕΚΔΟΣΗ ΕΒΔΟΜΑΔΙΑΙΩΝ ΔΕΛΤΙΩΝ ΠΙΣΤΟΠΟΙΗΣΗΣ ΜΕΣΩΝ ΤΙΜΩΝ ΚΑΥΣΙΜΩΝ </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52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380">
                <a:tc>
                  <a:txBody>
                    <a:bodyPr/>
                    <a:lstStyle/>
                    <a:p>
                      <a:pPr>
                        <a:spcAft>
                          <a:spcPts val="0"/>
                        </a:spcAft>
                      </a:pPr>
                      <a:r>
                        <a:rPr lang="el-GR" sz="700">
                          <a:solidFill>
                            <a:schemeClr val="accent6">
                              <a:lumMod val="75000"/>
                            </a:schemeClr>
                          </a:solidFill>
                          <a:latin typeface="Times New Roman"/>
                          <a:ea typeface="Times New Roman"/>
                        </a:rPr>
                        <a:t>ΕΚΔΟΣΗ ΜΗΝΙΑΙΩΝ  ΔΕΛΤΙΩΝ ΠΙΣΤΟΠΟΙΗΣΗΣ ΜΕΣΩΝ ΤΙΜΩΝ ΚΑΥΣΙΜΩΝ </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12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ΕΛΕΓΧΟΙ ΜΕΤΡΙΚΩΝ ΟΡΓΑΝΩΝ </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721</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ΕΛΕΓΧΟΙ ΛΑΙΚΩΝ ΑΓΟΡΩΝ –ΥΠΑΙΘΡΙΟΥ ΕΜΠΟΡΙΟΥ</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  15</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ΑΓΟΡΑΝΟΜΙΚΟΙ ΕΛΕΓΧΟΙ (ΒΑΣΕΙ ΕΝΤΟΛΩΝ ΕΛΕΓΧΩΝ)</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  52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ΜΗΝΥΣΕΙΣ</a:t>
                      </a: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  10</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ΘΕΩΡΗΣΗ ΒΙΒΛΙΩΝ ΚΡΕΟΠΩΛΕΙΩΝ</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5</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ΘΕΩΡΗΣΗ ΒΙΒΛΙΩΝ ΙΧΝΗΛΑΣΙΜΟΤΗΤΑΣ</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8</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859">
                <a:tc>
                  <a:txBody>
                    <a:bodyPr/>
                    <a:lstStyle/>
                    <a:p>
                      <a:pPr>
                        <a:spcAft>
                          <a:spcPts val="0"/>
                        </a:spcAft>
                      </a:pPr>
                      <a:r>
                        <a:rPr lang="el-GR" sz="700">
                          <a:solidFill>
                            <a:schemeClr val="accent6">
                              <a:lumMod val="75000"/>
                            </a:schemeClr>
                          </a:solidFill>
                          <a:latin typeface="Times New Roman"/>
                          <a:ea typeface="Times New Roman"/>
                        </a:rPr>
                        <a:t>ΘΕΩΡΗΣΗ .ΤΙΜ/ΓΙΩΝ ΕΛΕΓΧΟΜΕΝΗΣ .ΜΕΣΗΣ ΤΙΜΗΣ</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380">
                <a:tc>
                  <a:txBody>
                    <a:bodyPr/>
                    <a:lstStyle/>
                    <a:p>
                      <a:pPr algn="ctr">
                        <a:spcAft>
                          <a:spcPts val="0"/>
                        </a:spcAft>
                      </a:pPr>
                      <a:r>
                        <a:rPr lang="el-GR" sz="700">
                          <a:solidFill>
                            <a:schemeClr val="accent6">
                              <a:lumMod val="75000"/>
                            </a:schemeClr>
                          </a:solidFill>
                          <a:latin typeface="Times New Roman"/>
                          <a:ea typeface="Times New Roman"/>
                        </a:rPr>
                        <a:t>ΕΞΕΤΑΣΗ ΕΝΔΙΚΟΦΑΝΩΝ ΠΡΟΣΦΥΓΩΝ ΕΠΙ ΠΡΑΞΕΩΝ ΕΠΙΒΟΛΗΣ ΠΡΟΣΤΙΜΩΝ </a:t>
                      </a:r>
                      <a:r>
                        <a:rPr lang="el-GR" sz="700" b="1">
                          <a:solidFill>
                            <a:schemeClr val="accent6">
                              <a:lumMod val="75000"/>
                            </a:schemeClr>
                          </a:solidFill>
                          <a:latin typeface="Times New Roman"/>
                          <a:ea typeface="Times New Roman"/>
                        </a:rPr>
                        <a:t> – </a:t>
                      </a:r>
                      <a:r>
                        <a:rPr lang="el-GR" sz="700">
                          <a:solidFill>
                            <a:schemeClr val="accent6">
                              <a:lumMod val="75000"/>
                            </a:schemeClr>
                          </a:solidFill>
                          <a:latin typeface="Times New Roman"/>
                          <a:ea typeface="Times New Roman"/>
                        </a:rPr>
                        <a:t>ΕΚΔΟΣΗ ΑΠΟΦΑΣΕΩΝ</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6</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859">
                <a:tc>
                  <a:txBody>
                    <a:bodyPr/>
                    <a:lstStyle/>
                    <a:p>
                      <a:pPr algn="ctr">
                        <a:spcAft>
                          <a:spcPts val="0"/>
                        </a:spcAft>
                      </a:pPr>
                      <a:r>
                        <a:rPr lang="el-GR" sz="700" b="1">
                          <a:solidFill>
                            <a:schemeClr val="accent6">
                              <a:lumMod val="75000"/>
                            </a:schemeClr>
                          </a:solidFill>
                          <a:latin typeface="Times New Roman"/>
                          <a:ea typeface="Times New Roman"/>
                        </a:rPr>
                        <a:t>Γ.ΠΟΙΟΤΙΚΟΣ ΕΛΕΓΧΟΣ</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ΔΕΙΓΜΑΤΟΛΗΨΙΕΣ</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12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ΠΡΟΩΘΗΣΗ ΔΕΙΓΜΑΤΩΝ ΣΤΗΝ ΧΗΜΙΚΗ ΥΠΗΡΕΣΙΑ  </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12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0">
                <a:tc>
                  <a:txBody>
                    <a:bodyPr/>
                    <a:lstStyle/>
                    <a:p>
                      <a:pPr>
                        <a:spcAft>
                          <a:spcPts val="0"/>
                        </a:spcAft>
                      </a:pPr>
                      <a:r>
                        <a:rPr lang="el-GR" sz="700">
                          <a:solidFill>
                            <a:schemeClr val="accent6">
                              <a:lumMod val="75000"/>
                            </a:schemeClr>
                          </a:solidFill>
                          <a:latin typeface="Times New Roman"/>
                          <a:ea typeface="Times New Roman"/>
                        </a:rPr>
                        <a:t>ΔΙΕΚΠΕΡΑΙΩΣΗ  ΑΠΟΤΕΛΕΣΜΑΤΩΝ ΕΛΕΓΧΟΥ ΔΕΙΓΜΑΤΟΛΗΨΙΑΣ </a:t>
                      </a: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l-GR" sz="700" b="1">
                          <a:solidFill>
                            <a:schemeClr val="accent6">
                              <a:lumMod val="75000"/>
                            </a:schemeClr>
                          </a:solidFill>
                          <a:latin typeface="Times New Roman"/>
                          <a:ea typeface="Times New Roman"/>
                        </a:rPr>
                        <a:t>12</a:t>
                      </a:r>
                      <a:endParaRPr lang="el-GR" sz="700">
                        <a:solidFill>
                          <a:schemeClr val="accent6">
                            <a:lumMod val="75000"/>
                          </a:schemeClr>
                        </a:solidFill>
                        <a:latin typeface="Times New Roman"/>
                        <a:ea typeface="Times New Roman"/>
                      </a:endParaRPr>
                    </a:p>
                  </a:txBody>
                  <a:tcPr marL="42138" marR="421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859">
                <a:tc>
                  <a:txBody>
                    <a:bodyPr/>
                    <a:lstStyle/>
                    <a:p>
                      <a:pPr>
                        <a:spcAft>
                          <a:spcPts val="0"/>
                        </a:spcAft>
                      </a:pPr>
                      <a:endParaRPr lang="el-GR" sz="700">
                        <a:solidFill>
                          <a:schemeClr val="accent6">
                            <a:lumMod val="75000"/>
                          </a:schemeClr>
                        </a:solidFill>
                        <a:latin typeface="Times New Roman"/>
                        <a:ea typeface="Times New Roman"/>
                      </a:endParaRP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l-GR" sz="700" dirty="0">
                        <a:solidFill>
                          <a:schemeClr val="accent6">
                            <a:lumMod val="75000"/>
                          </a:schemeClr>
                        </a:solidFill>
                        <a:latin typeface="Times New Roman"/>
                        <a:ea typeface="Times New Roman"/>
                      </a:endParaRPr>
                    </a:p>
                  </a:txBody>
                  <a:tcPr marL="42138" marR="421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4. ΔΙΕΥΘΥΝΣΗ ΑΝΑΠΤΥΞΗΣ</a:t>
            </a:r>
            <a:r>
              <a:rPr lang="el-GR" sz="2000" b="1" dirty="0" smtClean="0">
                <a:latin typeface="Verdana" pitchFamily="34" charset="0"/>
              </a:rPr>
              <a:t/>
            </a:r>
            <a:br>
              <a:rPr lang="el-GR" sz="2000" b="1" dirty="0" smtClean="0">
                <a:latin typeface="Verdana" pitchFamily="34" charset="0"/>
              </a:rPr>
            </a:br>
            <a:r>
              <a:rPr lang="el-GR" sz="1600" b="1" dirty="0" smtClean="0">
                <a:latin typeface="Verdana" pitchFamily="34" charset="0"/>
              </a:rPr>
              <a:t> </a:t>
            </a:r>
            <a:r>
              <a:rPr lang="el-GR" sz="1600" b="1" dirty="0" smtClean="0">
                <a:solidFill>
                  <a:schemeClr val="accent6">
                    <a:lumMod val="75000"/>
                  </a:schemeClr>
                </a:solidFill>
                <a:latin typeface="Verdana" pitchFamily="34" charset="0"/>
              </a:rPr>
              <a:t>ΤΜΗΜΑ ΔΙΑ ΒΙΟΥ ΜΑΘΗΣΗΣ ΠΑΙΔΕΙΑΣ &amp; ΑΠΑΣΧΟΛΗΣΗΣ  </a:t>
            </a:r>
            <a:endParaRPr lang="el-GR" sz="1600" b="1" dirty="0">
              <a:solidFill>
                <a:schemeClr val="accent6">
                  <a:lumMod val="75000"/>
                </a:schemeClr>
              </a:solidFill>
              <a:latin typeface="Verdana" pitchFamily="34" charset="0"/>
            </a:endParaRPr>
          </a:p>
        </p:txBody>
      </p:sp>
      <p:sp>
        <p:nvSpPr>
          <p:cNvPr id="7" name="6 - Ορθογώνιο"/>
          <p:cNvSpPr/>
          <p:nvPr/>
        </p:nvSpPr>
        <p:spPr>
          <a:xfrm>
            <a:off x="428596" y="1714486"/>
            <a:ext cx="7929618" cy="769441"/>
          </a:xfrm>
          <a:prstGeom prst="rect">
            <a:avLst/>
          </a:prstGeom>
        </p:spPr>
        <p:txBody>
          <a:bodyPr wrap="square">
            <a:spAutoFit/>
          </a:bodyPr>
          <a:lstStyle/>
          <a:p>
            <a:pPr algn="ctr">
              <a:lnSpc>
                <a:spcPct val="150000"/>
              </a:lnSpc>
            </a:pPr>
            <a:endParaRPr lang="el-GR" sz="1100" dirty="0" smtClean="0"/>
          </a:p>
          <a:p>
            <a:pPr algn="ctr">
              <a:lnSpc>
                <a:spcPct val="150000"/>
              </a:lnSpc>
            </a:pPr>
            <a:endParaRPr lang="el-GR" sz="1100" dirty="0" smtClean="0"/>
          </a:p>
          <a:p>
            <a:endParaRPr lang="el-GR" sz="1100" dirty="0"/>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44</a:t>
            </a:fld>
            <a:endParaRPr lang="el-GR"/>
          </a:p>
        </p:txBody>
      </p:sp>
      <p:graphicFrame>
        <p:nvGraphicFramePr>
          <p:cNvPr id="8" name="7 - Πίνακας"/>
          <p:cNvGraphicFramePr>
            <a:graphicFrameLocks noGrp="1"/>
          </p:cNvGraphicFramePr>
          <p:nvPr/>
        </p:nvGraphicFramePr>
        <p:xfrm>
          <a:off x="1925955" y="1941830"/>
          <a:ext cx="5292090" cy="2901572"/>
        </p:xfrm>
        <a:graphic>
          <a:graphicData uri="http://schemas.openxmlformats.org/drawingml/2006/table">
            <a:tbl>
              <a:tblPr/>
              <a:tblGrid>
                <a:gridCol w="455930"/>
                <a:gridCol w="3807460"/>
                <a:gridCol w="1028700"/>
              </a:tblGrid>
              <a:tr h="0">
                <a:tc>
                  <a:txBody>
                    <a:bodyPr/>
                    <a:lstStyle/>
                    <a:p>
                      <a:pPr algn="ctr">
                        <a:spcBef>
                          <a:spcPts val="300"/>
                        </a:spcBef>
                        <a:spcAft>
                          <a:spcPts val="300"/>
                        </a:spcAft>
                      </a:pPr>
                      <a:r>
                        <a:rPr lang="el-GR" sz="1100" b="1">
                          <a:solidFill>
                            <a:schemeClr val="accent6">
                              <a:lumMod val="75000"/>
                            </a:schemeClr>
                          </a:solidFill>
                          <a:latin typeface="Arial"/>
                          <a:ea typeface="Times New Roman"/>
                          <a:cs typeface="Times New Roman"/>
                        </a:rPr>
                        <a:t>Α/Α</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spcBef>
                          <a:spcPts val="300"/>
                        </a:spcBef>
                        <a:spcAft>
                          <a:spcPts val="300"/>
                        </a:spcAft>
                      </a:pPr>
                      <a:r>
                        <a:rPr lang="el-GR" sz="1100" b="1">
                          <a:solidFill>
                            <a:schemeClr val="accent6">
                              <a:lumMod val="75000"/>
                            </a:schemeClr>
                          </a:solidFill>
                          <a:latin typeface="Arial"/>
                          <a:ea typeface="Times New Roman"/>
                          <a:cs typeface="Times New Roman"/>
                        </a:rPr>
                        <a:t>Περιγραφή  δράσης </a:t>
                      </a:r>
                      <a:endParaRPr lang="el-GR" sz="1200">
                        <a:solidFill>
                          <a:schemeClr val="accent6">
                            <a:lumMod val="7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spcBef>
                          <a:spcPts val="300"/>
                        </a:spcBef>
                        <a:spcAft>
                          <a:spcPts val="300"/>
                        </a:spcAft>
                      </a:pPr>
                      <a:r>
                        <a:rPr lang="el-GR" sz="1100" b="1">
                          <a:solidFill>
                            <a:schemeClr val="accent6">
                              <a:lumMod val="75000"/>
                            </a:schemeClr>
                          </a:solidFill>
                          <a:latin typeface="Arial"/>
                          <a:ea typeface="Times New Roman"/>
                          <a:cs typeface="Times New Roman"/>
                        </a:rPr>
                        <a:t>Σύνολο</a:t>
                      </a:r>
                      <a:endParaRPr lang="el-GR" sz="1200">
                        <a:solidFill>
                          <a:schemeClr val="accent6">
                            <a:lumMod val="7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r>
              <a:tr h="0">
                <a:tc>
                  <a:txBody>
                    <a:bodyPr/>
                    <a:lstStyle/>
                    <a:p>
                      <a:pPr algn="ctr">
                        <a:spcBef>
                          <a:spcPts val="300"/>
                        </a:spcBef>
                        <a:spcAft>
                          <a:spcPts val="300"/>
                        </a:spcAft>
                      </a:pPr>
                      <a:r>
                        <a:rPr lang="el-GR" sz="1100">
                          <a:solidFill>
                            <a:schemeClr val="accent6">
                              <a:lumMod val="75000"/>
                            </a:schemeClr>
                          </a:solidFill>
                          <a:latin typeface="Arial"/>
                          <a:ea typeface="Times New Roman"/>
                          <a:cs typeface="Times New Roman"/>
                        </a:rPr>
                        <a:t>1</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l-GR" sz="1000">
                          <a:solidFill>
                            <a:schemeClr val="accent6">
                              <a:lumMod val="75000"/>
                            </a:schemeClr>
                          </a:solidFill>
                          <a:latin typeface="Verdana"/>
                          <a:ea typeface="Times New Roman"/>
                          <a:cs typeface="Arial"/>
                        </a:rPr>
                        <a:t>Έκδοση αποφάσεων έγκρισης πραγματοποίησης  σχολικών εκδρομών  των σχολείων δευτεροβάθμιας εκπαίδευσης του νομού</a:t>
                      </a:r>
                      <a:endParaRPr lang="el-GR" sz="1200">
                        <a:solidFill>
                          <a:schemeClr val="accent6">
                            <a:lumMod val="7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n-US" sz="1000">
                          <a:solidFill>
                            <a:schemeClr val="accent6">
                              <a:lumMod val="75000"/>
                            </a:schemeClr>
                          </a:solidFill>
                          <a:latin typeface="Verdana"/>
                          <a:ea typeface="Times New Roman"/>
                          <a:cs typeface="Arial"/>
                        </a:rPr>
                        <a:t>142</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Bef>
                          <a:spcPts val="300"/>
                        </a:spcBef>
                        <a:spcAft>
                          <a:spcPts val="300"/>
                        </a:spcAft>
                      </a:pPr>
                      <a:r>
                        <a:rPr lang="el-GR" sz="1100">
                          <a:solidFill>
                            <a:schemeClr val="accent6">
                              <a:lumMod val="75000"/>
                            </a:schemeClr>
                          </a:solidFill>
                          <a:latin typeface="Arial"/>
                          <a:ea typeface="Times New Roman"/>
                          <a:cs typeface="Times New Roman"/>
                        </a:rPr>
                        <a:t>2</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l-GR" sz="1000">
                          <a:solidFill>
                            <a:schemeClr val="accent6">
                              <a:lumMod val="75000"/>
                            </a:schemeClr>
                          </a:solidFill>
                          <a:latin typeface="Verdana"/>
                          <a:ea typeface="Times New Roman"/>
                          <a:cs typeface="Arial"/>
                        </a:rPr>
                        <a:t>Αποφάσεις  συγκρότησης Τοπικών  Διοικητικών Επιτροπών  ΙΚΑ Νομού  </a:t>
                      </a:r>
                      <a:endParaRPr lang="el-GR" sz="1200">
                        <a:solidFill>
                          <a:schemeClr val="accent6">
                            <a:lumMod val="7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l-GR" sz="1000">
                          <a:solidFill>
                            <a:schemeClr val="accent6">
                              <a:lumMod val="75000"/>
                            </a:schemeClr>
                          </a:solidFill>
                          <a:latin typeface="Verdana"/>
                          <a:ea typeface="Times New Roman"/>
                          <a:cs typeface="Arial"/>
                        </a:rPr>
                        <a:t>3</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Bef>
                          <a:spcPts val="300"/>
                        </a:spcBef>
                        <a:spcAft>
                          <a:spcPts val="300"/>
                        </a:spcAft>
                      </a:pPr>
                      <a:r>
                        <a:rPr lang="el-GR" sz="1100">
                          <a:solidFill>
                            <a:schemeClr val="accent6">
                              <a:lumMod val="75000"/>
                            </a:schemeClr>
                          </a:solidFill>
                          <a:latin typeface="Arial"/>
                          <a:ea typeface="Times New Roman"/>
                          <a:cs typeface="Times New Roman"/>
                        </a:rPr>
                        <a:t>3</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l-GR" sz="1000">
                          <a:solidFill>
                            <a:schemeClr val="accent6">
                              <a:lumMod val="75000"/>
                            </a:schemeClr>
                          </a:solidFill>
                          <a:latin typeface="Verdana"/>
                          <a:ea typeface="Times New Roman"/>
                          <a:cs typeface="Arial"/>
                        </a:rPr>
                        <a:t>Έκδοση απόφασης  για την κατ εξαίρεση λειτουργία καταστημάτων τις Κυριακές και αργίες σε τουριστικές περιοχές του Νομού  ( άρθρο 42 παρ. 1 του ν. 1892/1990 όπως τροποποιήθηκε και ισχύει,</a:t>
                      </a:r>
                      <a:endParaRPr lang="el-GR" sz="1200">
                        <a:solidFill>
                          <a:schemeClr val="accent6">
                            <a:lumMod val="7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n-US" sz="1000">
                          <a:solidFill>
                            <a:schemeClr val="accent6">
                              <a:lumMod val="75000"/>
                            </a:schemeClr>
                          </a:solidFill>
                          <a:latin typeface="Verdana"/>
                          <a:ea typeface="Times New Roman"/>
                          <a:cs typeface="Arial"/>
                        </a:rPr>
                        <a:t>1</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Bef>
                          <a:spcPts val="300"/>
                        </a:spcBef>
                        <a:spcAft>
                          <a:spcPts val="300"/>
                        </a:spcAft>
                      </a:pPr>
                      <a:r>
                        <a:rPr lang="el-GR" sz="1100">
                          <a:solidFill>
                            <a:schemeClr val="accent6">
                              <a:lumMod val="75000"/>
                            </a:schemeClr>
                          </a:solidFill>
                          <a:latin typeface="Arial"/>
                          <a:ea typeface="Times New Roman"/>
                          <a:cs typeface="Times New Roman"/>
                        </a:rPr>
                        <a:t>4</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l-GR" sz="1000">
                          <a:solidFill>
                            <a:schemeClr val="accent6">
                              <a:lumMod val="75000"/>
                            </a:schemeClr>
                          </a:solidFill>
                          <a:latin typeface="Verdana"/>
                          <a:ea typeface="Times New Roman"/>
                          <a:cs typeface="Arial"/>
                        </a:rPr>
                        <a:t>Τροποποιήσεις  αποφάσεων συγκρότησης Τοπικών  Διοικητικών Επιτροπών  ΙΚΑ Νομού  </a:t>
                      </a:r>
                      <a:endParaRPr lang="el-GR" sz="1200">
                        <a:solidFill>
                          <a:schemeClr val="accent6">
                            <a:lumMod val="7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l-GR" sz="1000">
                          <a:solidFill>
                            <a:schemeClr val="accent6">
                              <a:lumMod val="75000"/>
                            </a:schemeClr>
                          </a:solidFill>
                          <a:latin typeface="Verdana"/>
                          <a:ea typeface="Times New Roman"/>
                          <a:cs typeface="Arial"/>
                        </a:rPr>
                        <a:t>2</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Bef>
                          <a:spcPts val="300"/>
                        </a:spcBef>
                        <a:spcAft>
                          <a:spcPts val="300"/>
                        </a:spcAft>
                      </a:pPr>
                      <a:r>
                        <a:rPr lang="el-GR" sz="1100">
                          <a:solidFill>
                            <a:schemeClr val="accent6">
                              <a:lumMod val="75000"/>
                            </a:schemeClr>
                          </a:solidFill>
                          <a:latin typeface="Arial"/>
                          <a:ea typeface="Times New Roman"/>
                          <a:cs typeface="Times New Roman"/>
                        </a:rPr>
                        <a:t>5</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l-GR" sz="1000">
                          <a:solidFill>
                            <a:schemeClr val="accent6">
                              <a:lumMod val="75000"/>
                            </a:schemeClr>
                          </a:solidFill>
                          <a:latin typeface="Verdana"/>
                          <a:ea typeface="Times New Roman"/>
                          <a:cs typeface="Arial"/>
                        </a:rPr>
                        <a:t>Συγκρότηση Τριμελούς Επιτροπής της παρ. 6 του άρθρου  14 του  Ν. 2458/97 στην Περιφερειακή Ενότητα  Λασιθίου   (Επιτροπή ΟΓΑ)</a:t>
                      </a:r>
                      <a:endParaRPr lang="el-GR" sz="1200">
                        <a:solidFill>
                          <a:schemeClr val="accent6">
                            <a:lumMod val="7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endParaRPr lang="el-GR" sz="1000">
                        <a:solidFill>
                          <a:schemeClr val="accent6">
                            <a:lumMod val="75000"/>
                          </a:schemeClr>
                        </a:solidFill>
                        <a:latin typeface="Verdana"/>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Bef>
                          <a:spcPts val="300"/>
                        </a:spcBef>
                        <a:spcAft>
                          <a:spcPts val="300"/>
                        </a:spcAft>
                      </a:pPr>
                      <a:r>
                        <a:rPr lang="en-US" sz="1100">
                          <a:solidFill>
                            <a:schemeClr val="accent6">
                              <a:lumMod val="75000"/>
                            </a:schemeClr>
                          </a:solidFill>
                          <a:latin typeface="Arial"/>
                          <a:ea typeface="Times New Roman"/>
                          <a:cs typeface="Times New Roman"/>
                        </a:rPr>
                        <a:t>6</a:t>
                      </a:r>
                      <a:endParaRPr lang="el-GR" sz="1200">
                        <a:solidFill>
                          <a:schemeClr val="accent6">
                            <a:lumMod val="75000"/>
                          </a:schemeClr>
                        </a:solidFill>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just">
                        <a:lnSpc>
                          <a:spcPts val="1320"/>
                        </a:lnSpc>
                        <a:spcAft>
                          <a:spcPts val="0"/>
                        </a:spcAft>
                      </a:pPr>
                      <a:r>
                        <a:rPr lang="el-GR" sz="1000">
                          <a:solidFill>
                            <a:schemeClr val="accent6">
                              <a:lumMod val="75000"/>
                            </a:schemeClr>
                          </a:solidFill>
                          <a:latin typeface="Verdana"/>
                          <a:ea typeface="Times New Roman"/>
                          <a:cs typeface="Arial"/>
                        </a:rPr>
                        <a:t>Αλληλογραφία με τους εμπλεκόμενους φορείς για την συγκρότηση των νέων Πρωτοβάθμιων Συμβουλίων Θεάτρων -και Κινηματογράφων Νομού</a:t>
                      </a:r>
                      <a:endParaRPr lang="el-GR" sz="1200">
                        <a:solidFill>
                          <a:schemeClr val="accent6">
                            <a:lumMod val="75000"/>
                          </a:schemeClr>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endParaRPr lang="el-GR" sz="1000" dirty="0">
                        <a:solidFill>
                          <a:schemeClr val="accent6">
                            <a:lumMod val="75000"/>
                          </a:schemeClr>
                        </a:solidFill>
                        <a:latin typeface="Verdana"/>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n-US" sz="2000" b="1" dirty="0" smtClean="0">
                <a:solidFill>
                  <a:schemeClr val="accent6">
                    <a:lumMod val="75000"/>
                  </a:schemeClr>
                </a:solidFill>
                <a:latin typeface="Verdana" pitchFamily="34" charset="0"/>
              </a:rPr>
              <a:t>5. </a:t>
            </a:r>
            <a:r>
              <a:rPr lang="el-GR" sz="2000" b="1" dirty="0" smtClean="0">
                <a:solidFill>
                  <a:schemeClr val="accent6">
                    <a:lumMod val="75000"/>
                  </a:schemeClr>
                </a:solidFill>
                <a:latin typeface="Verdana" pitchFamily="34" charset="0"/>
              </a:rPr>
              <a:t>Δ/ΝΣΗ ΔΗΜ. ΥΓΕΙΑΣ &amp; ΚΟΙΝΩΝ. ΜΕΡΙΜΝΑΣ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45</a:t>
            </a:fld>
            <a:endParaRPr lang="el-GR"/>
          </a:p>
        </p:txBody>
      </p:sp>
      <p:graphicFrame>
        <p:nvGraphicFramePr>
          <p:cNvPr id="98306" name="Object 2"/>
          <p:cNvGraphicFramePr>
            <a:graphicFrameLocks noChangeAspect="1"/>
          </p:cNvGraphicFramePr>
          <p:nvPr/>
        </p:nvGraphicFramePr>
        <p:xfrm>
          <a:off x="1619672" y="1298292"/>
          <a:ext cx="5760640" cy="5169182"/>
        </p:xfrm>
        <a:graphic>
          <a:graphicData uri="http://schemas.openxmlformats.org/presentationml/2006/ole">
            <p:oleObj spid="_x0000_s98306" name="Έγγραφο" r:id="rId3" imgW="6773018" imgH="6076756" progId="Word.Document.12">
              <p:link updateAutomatic="1"/>
            </p:oleObj>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n-US" sz="2000" b="1" dirty="0" smtClean="0">
                <a:solidFill>
                  <a:schemeClr val="accent6">
                    <a:lumMod val="75000"/>
                  </a:schemeClr>
                </a:solidFill>
                <a:latin typeface="Verdana" pitchFamily="34" charset="0"/>
              </a:rPr>
              <a:t>5. </a:t>
            </a:r>
            <a:r>
              <a:rPr lang="el-GR" sz="2000" b="1" dirty="0" smtClean="0">
                <a:solidFill>
                  <a:schemeClr val="accent6">
                    <a:lumMod val="75000"/>
                  </a:schemeClr>
                </a:solidFill>
                <a:latin typeface="Verdana" pitchFamily="34" charset="0"/>
              </a:rPr>
              <a:t>Δ/ΝΣΗ ΔΗΜ. ΥΓΕΙΑΣ &amp; ΚΟΙΝΩΝ. ΜΕΡΙΜΝΑΣ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46</a:t>
            </a:fld>
            <a:endParaRPr lang="el-GR"/>
          </a:p>
        </p:txBody>
      </p:sp>
      <p:graphicFrame>
        <p:nvGraphicFramePr>
          <p:cNvPr id="99331" name="Object 3"/>
          <p:cNvGraphicFramePr>
            <a:graphicFrameLocks noChangeAspect="1"/>
          </p:cNvGraphicFramePr>
          <p:nvPr/>
        </p:nvGraphicFramePr>
        <p:xfrm>
          <a:off x="2267744" y="1412776"/>
          <a:ext cx="4228891" cy="4984328"/>
        </p:xfrm>
        <a:graphic>
          <a:graphicData uri="http://schemas.openxmlformats.org/presentationml/2006/ole">
            <p:oleObj spid="_x0000_s99331" name="Έγγραφο" r:id="rId3" imgW="6773018" imgH="7984194" progId="Word.Document.12">
              <p:link updateAutomatic="1"/>
            </p:oleObj>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n-US" sz="2000" b="1" dirty="0" smtClean="0">
                <a:solidFill>
                  <a:schemeClr val="accent6">
                    <a:lumMod val="75000"/>
                  </a:schemeClr>
                </a:solidFill>
                <a:latin typeface="Verdana" pitchFamily="34" charset="0"/>
              </a:rPr>
              <a:t>5. </a:t>
            </a:r>
            <a:r>
              <a:rPr lang="el-GR" sz="2000" b="1" dirty="0" smtClean="0">
                <a:solidFill>
                  <a:schemeClr val="accent6">
                    <a:lumMod val="75000"/>
                  </a:schemeClr>
                </a:solidFill>
                <a:latin typeface="Verdana" pitchFamily="34" charset="0"/>
              </a:rPr>
              <a:t>Δ/ΝΣΗ ΔΗΜ. ΥΓΕΙΑΣ &amp; ΚΟΙΝΩΝ. ΜΕΡΙΜΝΑΣ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47</a:t>
            </a:fld>
            <a:endParaRPr lang="el-GR"/>
          </a:p>
        </p:txBody>
      </p:sp>
      <p:graphicFrame>
        <p:nvGraphicFramePr>
          <p:cNvPr id="100354" name="Object 2"/>
          <p:cNvGraphicFramePr>
            <a:graphicFrameLocks noChangeAspect="1"/>
          </p:cNvGraphicFramePr>
          <p:nvPr/>
        </p:nvGraphicFramePr>
        <p:xfrm>
          <a:off x="1187624" y="1484784"/>
          <a:ext cx="6772275" cy="4308475"/>
        </p:xfrm>
        <a:graphic>
          <a:graphicData uri="http://schemas.openxmlformats.org/presentationml/2006/ole">
            <p:oleObj spid="_x0000_s100354" name="Έγγραφο" r:id="rId3" imgW="6773018" imgH="4308861" progId="Word.Document.12">
              <p:link updateAutomatic="1"/>
            </p:oleObj>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6. ΔΙΕΥΘΥΝΣΗ ΤΕΧΝΙΚΩΝ ΕΡΓΩΝ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48</a:t>
            </a:fld>
            <a:endParaRPr lang="el-GR"/>
          </a:p>
        </p:txBody>
      </p:sp>
      <p:graphicFrame>
        <p:nvGraphicFramePr>
          <p:cNvPr id="101379" name="Object 3"/>
          <p:cNvGraphicFramePr>
            <a:graphicFrameLocks noChangeAspect="1"/>
          </p:cNvGraphicFramePr>
          <p:nvPr/>
        </p:nvGraphicFramePr>
        <p:xfrm>
          <a:off x="3059832" y="1374267"/>
          <a:ext cx="3240360" cy="4973215"/>
        </p:xfrm>
        <a:graphic>
          <a:graphicData uri="http://schemas.openxmlformats.org/presentationml/2006/ole">
            <p:oleObj spid="_x0000_s101379" name="Έγγραφο" r:id="rId3" imgW="5263993" imgH="8079746" progId="Word.Document.12">
              <p:link updateAutomatic="1"/>
            </p:oleObj>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6. ΔΙΕΥΘΥΝΣΗ ΤΕΧΝΙΚΩΝ ΕΡΓΩΝ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49</a:t>
            </a:fld>
            <a:endParaRPr lang="el-GR"/>
          </a:p>
        </p:txBody>
      </p:sp>
      <p:graphicFrame>
        <p:nvGraphicFramePr>
          <p:cNvPr id="102403" name="Object 3"/>
          <p:cNvGraphicFramePr>
            <a:graphicFrameLocks noChangeAspect="1"/>
          </p:cNvGraphicFramePr>
          <p:nvPr/>
        </p:nvGraphicFramePr>
        <p:xfrm>
          <a:off x="1549400" y="2198688"/>
          <a:ext cx="6043613" cy="2460625"/>
        </p:xfrm>
        <a:graphic>
          <a:graphicData uri="http://schemas.openxmlformats.org/presentationml/2006/ole">
            <p:oleObj spid="_x0000_s102403" name="Έγγραφο" r:id="rId3" imgW="6043285" imgH="2461279" progId="Word.Document.12">
              <p:link updateAutomatic="1"/>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1600"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200" dirty="0">
              <a:latin typeface="Verdana" pitchFamily="34" charset="0"/>
            </a:endParaRPr>
          </a:p>
          <a:p>
            <a:pPr>
              <a:buNone/>
            </a:pPr>
            <a:endParaRPr lang="el-GR" sz="1200" dirty="0" smtClean="0">
              <a:latin typeface="Verdana" pitchFamily="34" charset="0"/>
            </a:endParaRP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5</a:t>
            </a:fld>
            <a:endParaRPr lang="el-GR"/>
          </a:p>
        </p:txBody>
      </p:sp>
      <p:graphicFrame>
        <p:nvGraphicFramePr>
          <p:cNvPr id="9" name="8 - Πίνακας"/>
          <p:cNvGraphicFramePr>
            <a:graphicFrameLocks noGrp="1"/>
          </p:cNvGraphicFramePr>
          <p:nvPr/>
        </p:nvGraphicFramePr>
        <p:xfrm>
          <a:off x="1907704" y="2276873"/>
          <a:ext cx="4752528" cy="2088232"/>
        </p:xfrm>
        <a:graphic>
          <a:graphicData uri="http://schemas.openxmlformats.org/drawingml/2006/table">
            <a:tbl>
              <a:tblPr/>
              <a:tblGrid>
                <a:gridCol w="1309313"/>
                <a:gridCol w="1183510"/>
                <a:gridCol w="1093848"/>
                <a:gridCol w="1165857"/>
              </a:tblGrid>
              <a:tr h="562500">
                <a:tc>
                  <a:txBody>
                    <a:bodyPr/>
                    <a:lstStyle/>
                    <a:p>
                      <a:pPr algn="l" rtl="0" fontAlgn="b"/>
                      <a:r>
                        <a:rPr lang="el-GR" sz="1000" b="1" i="0" u="none" strike="noStrike" dirty="0">
                          <a:solidFill>
                            <a:schemeClr val="accent6">
                              <a:lumMod val="75000"/>
                            </a:schemeClr>
                          </a:solidFill>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1/1/2013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1/1/2014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dirty="0">
                          <a:solidFill>
                            <a:schemeClr val="accent6">
                              <a:lumMod val="75000"/>
                            </a:schemeClr>
                          </a:solidFill>
                          <a:latin typeface="Verdana"/>
                        </a:rPr>
                        <a:t>1/1/2015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81433">
                <a:tc>
                  <a:txBody>
                    <a:bodyPr/>
                    <a:lstStyle/>
                    <a:p>
                      <a:pPr algn="l" rtl="0" fontAlgn="b"/>
                      <a:r>
                        <a:rPr lang="el-GR" sz="1000" b="1" i="0" u="none" strike="noStrike" dirty="0">
                          <a:solidFill>
                            <a:schemeClr val="accent6">
                              <a:lumMod val="75000"/>
                            </a:schemeClr>
                          </a:solidFill>
                          <a:latin typeface="Verdana"/>
                        </a:rPr>
                        <a:t>ΜΟΝΙΜΟΙ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127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dirty="0">
                          <a:solidFill>
                            <a:schemeClr val="accent6">
                              <a:lumMod val="75000"/>
                            </a:schemeClr>
                          </a:solidFill>
                          <a:latin typeface="Verdana"/>
                        </a:rPr>
                        <a:t>114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81433">
                <a:tc>
                  <a:txBody>
                    <a:bodyPr/>
                    <a:lstStyle/>
                    <a:p>
                      <a:pPr algn="l" rtl="0" fontAlgn="b"/>
                      <a:r>
                        <a:rPr lang="el-GR" sz="1000" b="1" i="0" u="none" strike="noStrike">
                          <a:solidFill>
                            <a:schemeClr val="accent6">
                              <a:lumMod val="75000"/>
                            </a:schemeClr>
                          </a:solidFill>
                          <a:latin typeface="Verdana"/>
                        </a:rPr>
                        <a:t>ΙΔΟΧ</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dirty="0">
                          <a:solidFill>
                            <a:schemeClr val="accent6">
                              <a:lumMod val="75000"/>
                            </a:schemeClr>
                          </a:solidFill>
                          <a:latin typeface="Verdana"/>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81433">
                <a:tc>
                  <a:txBody>
                    <a:bodyPr/>
                    <a:lstStyle/>
                    <a:p>
                      <a:pPr algn="l" rtl="0" fontAlgn="b"/>
                      <a:r>
                        <a:rPr lang="el-GR" sz="1000" b="1" i="0" u="none" strike="noStrike">
                          <a:solidFill>
                            <a:schemeClr val="accent6">
                              <a:lumMod val="75000"/>
                            </a:schemeClr>
                          </a:solidFill>
                          <a:latin typeface="Verdana"/>
                        </a:rPr>
                        <a:t>ΙΔΑΧ</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rtl="0" fontAlgn="b"/>
                      <a:r>
                        <a:rPr lang="el-GR" sz="1000" b="1" i="0" u="none" strike="noStrike">
                          <a:solidFill>
                            <a:schemeClr val="accent6">
                              <a:lumMod val="75000"/>
                            </a:schemeClr>
                          </a:solidFill>
                          <a:latin typeface="Verdana"/>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81433">
                <a:tc>
                  <a:txBody>
                    <a:bodyPr/>
                    <a:lstStyle/>
                    <a:p>
                      <a:pPr algn="l" rtl="0" fontAlgn="b"/>
                      <a:r>
                        <a:rPr lang="el-GR" sz="1000" b="1" i="0" u="none" strike="noStrike" dirty="0">
                          <a:solidFill>
                            <a:schemeClr val="accent6">
                              <a:lumMod val="75000"/>
                            </a:schemeClr>
                          </a:solidFill>
                          <a:latin typeface="Verdana"/>
                        </a:rPr>
                        <a:t>ΣΥΝΟΛΟ</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r" rtl="0" fontAlgn="b"/>
                      <a:r>
                        <a:rPr lang="el-GR" sz="1000" b="1" i="0" u="none" strike="noStrike" dirty="0">
                          <a:solidFill>
                            <a:schemeClr val="accent6">
                              <a:lumMod val="75000"/>
                            </a:schemeClr>
                          </a:solidFill>
                          <a:latin typeface="Verdana"/>
                        </a:rPr>
                        <a:t>138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r" rtl="0" fontAlgn="b"/>
                      <a:r>
                        <a:rPr lang="el-GR" sz="1000" b="1" i="0" u="none" strike="noStrike" dirty="0">
                          <a:solidFill>
                            <a:schemeClr val="accent6">
                              <a:lumMod val="75000"/>
                            </a:schemeClr>
                          </a:solidFill>
                          <a:latin typeface="Verdana"/>
                        </a:rPr>
                        <a:t>123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r" rtl="0" fontAlgn="b"/>
                      <a:r>
                        <a:rPr lang="el-GR" sz="1000" b="1" i="0" u="none" strike="noStrike" dirty="0">
                          <a:solidFill>
                            <a:schemeClr val="accent6">
                              <a:lumMod val="75000"/>
                            </a:schemeClr>
                          </a:solidFill>
                          <a:latin typeface="Verdana"/>
                        </a:rPr>
                        <a:t>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6. ΔΙΕΥΘΥΝΣΗ ΤΕΧΝΙΚΩΝ ΕΡΓΩΝ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50</a:t>
            </a:fld>
            <a:endParaRPr lang="el-GR"/>
          </a:p>
        </p:txBody>
      </p:sp>
      <p:graphicFrame>
        <p:nvGraphicFramePr>
          <p:cNvPr id="163842" name="Object 2"/>
          <p:cNvGraphicFramePr>
            <a:graphicFrameLocks noChangeAspect="1"/>
          </p:cNvGraphicFramePr>
          <p:nvPr/>
        </p:nvGraphicFramePr>
        <p:xfrm>
          <a:off x="3059832" y="1418125"/>
          <a:ext cx="3119038" cy="4562707"/>
        </p:xfrm>
        <a:graphic>
          <a:graphicData uri="http://schemas.openxmlformats.org/presentationml/2006/ole">
            <p:oleObj spid="_x0000_s163842" name="Έγγραφο" r:id="rId3" imgW="5261479" imgH="7693932" progId="Word.Document.12">
              <p:link updateAutomatic="1"/>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7. Τμήμα Περιβάλλοντος &amp; </a:t>
            </a:r>
            <a:r>
              <a:rPr lang="el-GR" sz="2000" b="1" dirty="0" err="1" smtClean="0">
                <a:solidFill>
                  <a:schemeClr val="accent6">
                    <a:lumMod val="75000"/>
                  </a:schemeClr>
                </a:solidFill>
                <a:latin typeface="Verdana" pitchFamily="34" charset="0"/>
              </a:rPr>
              <a:t>Υδροοικονομίας</a:t>
            </a:r>
            <a:endParaRPr lang="el-GR" sz="2000" b="1" dirty="0" smtClean="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51</a:t>
            </a:fld>
            <a:endParaRPr lang="el-GR"/>
          </a:p>
        </p:txBody>
      </p:sp>
      <p:graphicFrame>
        <p:nvGraphicFramePr>
          <p:cNvPr id="11267" name="Object 3"/>
          <p:cNvGraphicFramePr>
            <a:graphicFrameLocks noChangeAspect="1"/>
          </p:cNvGraphicFramePr>
          <p:nvPr/>
        </p:nvGraphicFramePr>
        <p:xfrm>
          <a:off x="1460500" y="1628775"/>
          <a:ext cx="6224588" cy="3892550"/>
        </p:xfrm>
        <a:graphic>
          <a:graphicData uri="http://schemas.openxmlformats.org/presentationml/2006/ole">
            <p:oleObj spid="_x0000_s11267" name="Worksheet" r:id="rId3" imgW="5772150" imgH="3609975" progId="Excel.Sheet.8">
              <p:link updateAutomatic="1"/>
            </p:oleObj>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7. Τμήμα Περιβάλλοντος &amp; </a:t>
            </a:r>
            <a:r>
              <a:rPr lang="el-GR" sz="2000" b="1" dirty="0" err="1" smtClean="0">
                <a:solidFill>
                  <a:schemeClr val="accent6">
                    <a:lumMod val="75000"/>
                  </a:schemeClr>
                </a:solidFill>
                <a:latin typeface="Verdana" pitchFamily="34" charset="0"/>
              </a:rPr>
              <a:t>Υδροοικονομίας</a:t>
            </a:r>
            <a:endParaRPr lang="el-GR" sz="2000" b="1" dirty="0" smtClean="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52</a:t>
            </a:fld>
            <a:endParaRPr lang="el-GR"/>
          </a:p>
        </p:txBody>
      </p:sp>
      <p:graphicFrame>
        <p:nvGraphicFramePr>
          <p:cNvPr id="10242" name="Object 2"/>
          <p:cNvGraphicFramePr>
            <a:graphicFrameLocks noChangeAspect="1"/>
          </p:cNvGraphicFramePr>
          <p:nvPr/>
        </p:nvGraphicFramePr>
        <p:xfrm>
          <a:off x="2411760" y="1396999"/>
          <a:ext cx="4945712" cy="4858413"/>
        </p:xfrm>
        <a:graphic>
          <a:graphicData uri="http://schemas.openxmlformats.org/presentationml/2006/ole">
            <p:oleObj spid="_x0000_s10242" name="Worksheet" r:id="rId3" imgW="10744200" imgH="10553700" progId="Excel.Sheet.8">
              <p:link updateAutomatic="1"/>
            </p:oleObj>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8. Τμήμα Τουρισμού </a:t>
            </a: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53</a:t>
            </a:fld>
            <a:endParaRPr lang="el-GR"/>
          </a:p>
        </p:txBody>
      </p:sp>
      <p:graphicFrame>
        <p:nvGraphicFramePr>
          <p:cNvPr id="103428" name="Object 4"/>
          <p:cNvGraphicFramePr>
            <a:graphicFrameLocks noChangeAspect="1"/>
          </p:cNvGraphicFramePr>
          <p:nvPr/>
        </p:nvGraphicFramePr>
        <p:xfrm>
          <a:off x="1907704" y="1412776"/>
          <a:ext cx="5403850" cy="4721225"/>
        </p:xfrm>
        <a:graphic>
          <a:graphicData uri="http://schemas.openxmlformats.org/presentationml/2006/ole">
            <p:oleObj spid="_x0000_s103428" name="Έγγραφο" r:id="rId3" imgW="5404409" imgH="4720637" progId="Word.Document.12">
              <p:link updateAutomatic="1"/>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8. Τμήμα Τουρισμού </a:t>
            </a:r>
          </a:p>
        </p:txBody>
      </p:sp>
      <p:sp>
        <p:nvSpPr>
          <p:cNvPr id="10244" name="Rectangle 4"/>
          <p:cNvSpPr>
            <a:spLocks noChangeArrowheads="1"/>
          </p:cNvSpPr>
          <p:nvPr/>
        </p:nvSpPr>
        <p:spPr bwMode="auto">
          <a:xfrm>
            <a:off x="683568" y="1385796"/>
            <a:ext cx="7643866" cy="51395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el-GR" sz="1000" b="1" u="sng" dirty="0" smtClean="0">
                <a:solidFill>
                  <a:schemeClr val="accent6">
                    <a:lumMod val="75000"/>
                  </a:schemeClr>
                </a:solidFill>
                <a:latin typeface="Verdana" pitchFamily="34" charset="0"/>
              </a:rPr>
              <a:t>Δράσεις - Φιλοξενίες Δημοσιογράφων 201</a:t>
            </a:r>
            <a:r>
              <a:rPr lang="en-US" sz="1000" b="1" u="sng" dirty="0" smtClean="0">
                <a:solidFill>
                  <a:schemeClr val="accent6">
                    <a:lumMod val="75000"/>
                  </a:schemeClr>
                </a:solidFill>
                <a:latin typeface="Verdana" pitchFamily="34" charset="0"/>
              </a:rPr>
              <a:t>4</a:t>
            </a:r>
            <a:r>
              <a:rPr lang="el-GR" sz="1000" b="1" u="sng" dirty="0" smtClean="0">
                <a:solidFill>
                  <a:schemeClr val="accent6">
                    <a:lumMod val="75000"/>
                  </a:schemeClr>
                </a:solidFill>
                <a:latin typeface="Verdana" pitchFamily="34" charset="0"/>
              </a:rPr>
              <a:t>.</a:t>
            </a:r>
            <a:endParaRPr lang="el-GR" sz="1000" dirty="0" smtClean="0">
              <a:solidFill>
                <a:schemeClr val="accent6">
                  <a:lumMod val="75000"/>
                </a:schemeClr>
              </a:solidFill>
              <a:latin typeface="Verdana" pitchFamily="34" charset="0"/>
            </a:endParaRPr>
          </a:p>
          <a:p>
            <a:pPr>
              <a:lnSpc>
                <a:spcPct val="150000"/>
              </a:lnSpc>
            </a:pPr>
            <a:r>
              <a:rPr lang="el-GR" sz="1000" b="1" dirty="0" smtClean="0">
                <a:solidFill>
                  <a:schemeClr val="accent6">
                    <a:lumMod val="75000"/>
                  </a:schemeClr>
                </a:solidFill>
                <a:latin typeface="Verdana" pitchFamily="34" charset="0"/>
              </a:rPr>
              <a:t> </a:t>
            </a:r>
            <a:endParaRPr lang="el-GR" sz="1000" dirty="0" smtClean="0">
              <a:solidFill>
                <a:schemeClr val="accent6">
                  <a:lumMod val="75000"/>
                </a:schemeClr>
              </a:solidFill>
              <a:latin typeface="Verdana" pitchFamily="34" charset="0"/>
            </a:endParaRPr>
          </a:p>
          <a:p>
            <a:pPr lvl="0">
              <a:lnSpc>
                <a:spcPct val="150000"/>
              </a:lnSpc>
            </a:pPr>
            <a:r>
              <a:rPr lang="el-GR" sz="1000" dirty="0" smtClean="0">
                <a:solidFill>
                  <a:schemeClr val="accent6">
                    <a:lumMod val="75000"/>
                  </a:schemeClr>
                </a:solidFill>
                <a:latin typeface="Verdana" pitchFamily="34" charset="0"/>
              </a:rPr>
              <a:t>Φιλοξενία - Ξενάγηση της </a:t>
            </a:r>
            <a:r>
              <a:rPr lang="el-GR" sz="1000" dirty="0" err="1" smtClean="0">
                <a:solidFill>
                  <a:schemeClr val="accent6">
                    <a:lumMod val="75000"/>
                  </a:schemeClr>
                </a:solidFill>
                <a:latin typeface="Verdana" pitchFamily="34" charset="0"/>
              </a:rPr>
              <a:t>Φιλανδέζας</a:t>
            </a:r>
            <a:r>
              <a:rPr lang="el-GR" sz="1000" dirty="0" smtClean="0">
                <a:solidFill>
                  <a:schemeClr val="accent6">
                    <a:lumMod val="75000"/>
                  </a:schemeClr>
                </a:solidFill>
                <a:latin typeface="Verdana" pitchFamily="34" charset="0"/>
              </a:rPr>
              <a:t> δημοσιογράφου  </a:t>
            </a:r>
            <a:r>
              <a:rPr lang="en-US" sz="1000" dirty="0" err="1" smtClean="0">
                <a:solidFill>
                  <a:schemeClr val="accent6">
                    <a:lumMod val="75000"/>
                  </a:schemeClr>
                </a:solidFill>
                <a:latin typeface="Verdana" pitchFamily="34" charset="0"/>
              </a:rPr>
              <a:t>Merja</a:t>
            </a:r>
            <a:r>
              <a:rPr lang="en-US" sz="1000" dirty="0" smtClean="0">
                <a:solidFill>
                  <a:schemeClr val="accent6">
                    <a:lumMod val="75000"/>
                  </a:schemeClr>
                </a:solidFill>
                <a:latin typeface="Verdana" pitchFamily="34" charset="0"/>
              </a:rPr>
              <a:t> </a:t>
            </a:r>
            <a:r>
              <a:rPr lang="en-US" sz="1000" dirty="0" err="1" smtClean="0">
                <a:solidFill>
                  <a:schemeClr val="accent6">
                    <a:lumMod val="75000"/>
                  </a:schemeClr>
                </a:solidFill>
                <a:latin typeface="Verdana" pitchFamily="34" charset="0"/>
              </a:rPr>
              <a:t>Tuominen</a:t>
            </a:r>
            <a:r>
              <a:rPr lang="el-GR" sz="1000" dirty="0" smtClean="0">
                <a:solidFill>
                  <a:schemeClr val="accent6">
                    <a:lumMod val="75000"/>
                  </a:schemeClr>
                </a:solidFill>
                <a:latin typeface="Verdana" pitchFamily="34" charset="0"/>
              </a:rPr>
              <a:t> – </a:t>
            </a:r>
            <a:r>
              <a:rPr lang="en-US" sz="1000" dirty="0" err="1" smtClean="0">
                <a:solidFill>
                  <a:schemeClr val="accent6">
                    <a:lumMod val="75000"/>
                  </a:schemeClr>
                </a:solidFill>
                <a:latin typeface="Verdana" pitchFamily="34" charset="0"/>
              </a:rPr>
              <a:t>Gialitaki</a:t>
            </a:r>
            <a:r>
              <a:rPr lang="en-US" sz="1000" dirty="0" smtClean="0">
                <a:solidFill>
                  <a:schemeClr val="accent6">
                    <a:lumMod val="75000"/>
                  </a:schemeClr>
                </a:solidFill>
                <a:latin typeface="Verdana" pitchFamily="34" charset="0"/>
              </a:rPr>
              <a:t> </a:t>
            </a:r>
            <a:r>
              <a:rPr lang="el-GR" sz="1000" dirty="0" smtClean="0">
                <a:solidFill>
                  <a:schemeClr val="accent6">
                    <a:lumMod val="75000"/>
                  </a:schemeClr>
                </a:solidFill>
                <a:latin typeface="Verdana" pitchFamily="34" charset="0"/>
              </a:rPr>
              <a:t>στο Μοναστηράκι Ιεράπετρας. Ανέβασε ήδη στην ιστοσελίδα της πληροφορίες</a:t>
            </a:r>
            <a:r>
              <a:rPr lang="en-US" sz="1000" dirty="0" smtClean="0">
                <a:solidFill>
                  <a:schemeClr val="accent6">
                    <a:lumMod val="75000"/>
                  </a:schemeClr>
                </a:solidFill>
                <a:latin typeface="Verdana" pitchFamily="34" charset="0"/>
              </a:rPr>
              <a:t> </a:t>
            </a:r>
            <a:r>
              <a:rPr lang="el-GR" sz="1000" dirty="0" smtClean="0">
                <a:solidFill>
                  <a:schemeClr val="accent6">
                    <a:lumMod val="75000"/>
                  </a:schemeClr>
                </a:solidFill>
                <a:latin typeface="Verdana" pitchFamily="34" charset="0"/>
              </a:rPr>
              <a:t>(Ιούνιος)</a:t>
            </a:r>
            <a:r>
              <a:rPr lang="en-US" sz="1000" dirty="0" smtClean="0">
                <a:solidFill>
                  <a:schemeClr val="accent6">
                    <a:lumMod val="75000"/>
                  </a:schemeClr>
                </a:solidFill>
                <a:latin typeface="Verdana" pitchFamily="34" charset="0"/>
              </a:rPr>
              <a:t>.</a:t>
            </a:r>
            <a:endParaRPr lang="el-GR" sz="1000" dirty="0" smtClean="0">
              <a:solidFill>
                <a:schemeClr val="accent6">
                  <a:lumMod val="75000"/>
                </a:schemeClr>
              </a:solidFill>
              <a:latin typeface="Verdana" pitchFamily="34" charset="0"/>
            </a:endParaRPr>
          </a:p>
          <a:p>
            <a:pPr lvl="0">
              <a:lnSpc>
                <a:spcPct val="150000"/>
              </a:lnSpc>
            </a:pPr>
            <a:r>
              <a:rPr lang="el-GR" sz="1000" dirty="0" smtClean="0">
                <a:solidFill>
                  <a:schemeClr val="accent6">
                    <a:lumMod val="75000"/>
                  </a:schemeClr>
                </a:solidFill>
                <a:latin typeface="Verdana" pitchFamily="34" charset="0"/>
              </a:rPr>
              <a:t>Φιλοξενία-Ξενάγηση Ρώσων του δημοσιογραφικού πρακτορείου στην Σπιναλόγκα και στο </a:t>
            </a:r>
            <a:r>
              <a:rPr lang="en-US" sz="1000" dirty="0" err="1" smtClean="0">
                <a:solidFill>
                  <a:schemeClr val="accent6">
                    <a:lumMod val="75000"/>
                  </a:schemeClr>
                </a:solidFill>
                <a:latin typeface="Verdana" pitchFamily="34" charset="0"/>
              </a:rPr>
              <a:t>Mirum</a:t>
            </a:r>
            <a:r>
              <a:rPr lang="el-GR" sz="1000" dirty="0" smtClean="0">
                <a:solidFill>
                  <a:schemeClr val="accent6">
                    <a:lumMod val="75000"/>
                  </a:schemeClr>
                </a:solidFill>
                <a:latin typeface="Verdana" pitchFamily="34" charset="0"/>
              </a:rPr>
              <a:t>. Ήδη δημοσιεύτηκαν τα άρθρα τους.</a:t>
            </a:r>
          </a:p>
          <a:p>
            <a:pPr lvl="0">
              <a:lnSpc>
                <a:spcPct val="150000"/>
              </a:lnSpc>
            </a:pPr>
            <a:r>
              <a:rPr lang="el-GR" sz="1000" dirty="0" smtClean="0">
                <a:solidFill>
                  <a:schemeClr val="accent6">
                    <a:lumMod val="75000"/>
                  </a:schemeClr>
                </a:solidFill>
                <a:latin typeface="Verdana" pitchFamily="34" charset="0"/>
              </a:rPr>
              <a:t>Φιλοξενία – Ξενάγηση έξι στελεχών τουριστικών γραφείων της Αυστρίας και δημοσιογράφου Ήδη γράφτηκαν άρθρα στο </a:t>
            </a:r>
            <a:r>
              <a:rPr lang="en-US" sz="1000" dirty="0" smtClean="0">
                <a:solidFill>
                  <a:schemeClr val="accent6">
                    <a:lumMod val="75000"/>
                  </a:schemeClr>
                </a:solidFill>
                <a:latin typeface="Verdana" pitchFamily="34" charset="0"/>
              </a:rPr>
              <a:t>TAI Counter</a:t>
            </a:r>
            <a:r>
              <a:rPr lang="el-GR" sz="1000" dirty="0" smtClean="0">
                <a:solidFill>
                  <a:schemeClr val="accent6">
                    <a:lumMod val="75000"/>
                  </a:schemeClr>
                </a:solidFill>
                <a:latin typeface="Verdana" pitchFamily="34" charset="0"/>
              </a:rPr>
              <a:t> (Μάιος)</a:t>
            </a:r>
            <a:r>
              <a:rPr lang="en-US" sz="1000" dirty="0" smtClean="0">
                <a:solidFill>
                  <a:schemeClr val="accent6">
                    <a:lumMod val="75000"/>
                  </a:schemeClr>
                </a:solidFill>
                <a:latin typeface="Verdana" pitchFamily="34" charset="0"/>
              </a:rPr>
              <a:t>.</a:t>
            </a:r>
            <a:endParaRPr lang="el-GR" sz="1000" dirty="0" smtClean="0">
              <a:solidFill>
                <a:schemeClr val="accent6">
                  <a:lumMod val="75000"/>
                </a:schemeClr>
              </a:solidFill>
              <a:latin typeface="Verdana" pitchFamily="34" charset="0"/>
            </a:endParaRPr>
          </a:p>
          <a:p>
            <a:pPr lvl="0">
              <a:lnSpc>
                <a:spcPct val="150000"/>
              </a:lnSpc>
            </a:pPr>
            <a:r>
              <a:rPr lang="el-GR" sz="1000" dirty="0" smtClean="0">
                <a:solidFill>
                  <a:schemeClr val="accent6">
                    <a:lumMod val="75000"/>
                  </a:schemeClr>
                </a:solidFill>
                <a:latin typeface="Verdana" pitchFamily="34" charset="0"/>
              </a:rPr>
              <a:t>Φιλοξενία-Ξενάγηση της δημοσιογράφου και διευθύντριας  του ταξιδιωτικού </a:t>
            </a:r>
            <a:r>
              <a:rPr lang="en-US" sz="1000" dirty="0" smtClean="0">
                <a:solidFill>
                  <a:schemeClr val="accent6">
                    <a:lumMod val="75000"/>
                  </a:schemeClr>
                </a:solidFill>
                <a:latin typeface="Verdana" pitchFamily="34" charset="0"/>
              </a:rPr>
              <a:t>portal </a:t>
            </a:r>
            <a:r>
              <a:rPr lang="el-GR" sz="1000" dirty="0" smtClean="0">
                <a:solidFill>
                  <a:schemeClr val="accent6">
                    <a:lumMod val="75000"/>
                  </a:schemeClr>
                </a:solidFill>
                <a:latin typeface="Verdana" pitchFamily="34" charset="0"/>
              </a:rPr>
              <a:t>«</a:t>
            </a:r>
            <a:r>
              <a:rPr lang="en-US" sz="1000" dirty="0" smtClean="0">
                <a:solidFill>
                  <a:schemeClr val="accent6">
                    <a:lumMod val="75000"/>
                  </a:schemeClr>
                </a:solidFill>
                <a:latin typeface="Verdana" pitchFamily="34" charset="0"/>
              </a:rPr>
              <a:t>Smart  Family Travel</a:t>
            </a:r>
            <a:r>
              <a:rPr lang="el-GR" sz="1000" dirty="0" smtClean="0">
                <a:solidFill>
                  <a:schemeClr val="accent6">
                    <a:lumMod val="75000"/>
                  </a:schemeClr>
                </a:solidFill>
                <a:latin typeface="Verdana" pitchFamily="34" charset="0"/>
              </a:rPr>
              <a:t>», </a:t>
            </a:r>
            <a:r>
              <a:rPr lang="en-US" sz="1000" dirty="0" smtClean="0">
                <a:solidFill>
                  <a:schemeClr val="accent6">
                    <a:lumMod val="75000"/>
                  </a:schemeClr>
                </a:solidFill>
                <a:latin typeface="Verdana" pitchFamily="34" charset="0"/>
              </a:rPr>
              <a:t>Britta </a:t>
            </a:r>
            <a:r>
              <a:rPr lang="en-US" sz="1000" dirty="0" err="1" smtClean="0">
                <a:solidFill>
                  <a:schemeClr val="accent6">
                    <a:lumMod val="75000"/>
                  </a:schemeClr>
                </a:solidFill>
                <a:latin typeface="Verdana" pitchFamily="34" charset="0"/>
              </a:rPr>
              <a:t>Smyrak</a:t>
            </a:r>
            <a:r>
              <a:rPr lang="el-GR" sz="1000" dirty="0" smtClean="0">
                <a:solidFill>
                  <a:schemeClr val="accent6">
                    <a:lumMod val="75000"/>
                  </a:schemeClr>
                </a:solidFill>
                <a:latin typeface="Verdana" pitchFamily="34" charset="0"/>
              </a:rPr>
              <a:t> στα πλαίσια δημοσιογραφικού της ταξιδιού στην Κρήτη με την υποστήριξη της αεροπορικής εταιρείας </a:t>
            </a:r>
            <a:r>
              <a:rPr lang="en-US" sz="1000" dirty="0" smtClean="0">
                <a:solidFill>
                  <a:schemeClr val="accent6">
                    <a:lumMod val="75000"/>
                  </a:schemeClr>
                </a:solidFill>
                <a:latin typeface="Verdana" pitchFamily="34" charset="0"/>
              </a:rPr>
              <a:t>CONDOR</a:t>
            </a:r>
            <a:r>
              <a:rPr lang="el-GR" sz="1000" dirty="0" smtClean="0">
                <a:solidFill>
                  <a:schemeClr val="accent6">
                    <a:lumMod val="75000"/>
                  </a:schemeClr>
                </a:solidFill>
                <a:latin typeface="Verdana" pitchFamily="34" charset="0"/>
              </a:rPr>
              <a:t>. Ήδη αναρτήθηκαν στο ταξιδιωτικό της </a:t>
            </a:r>
            <a:r>
              <a:rPr lang="en-US" sz="1000" dirty="0" smtClean="0">
                <a:solidFill>
                  <a:schemeClr val="accent6">
                    <a:lumMod val="75000"/>
                  </a:schemeClr>
                </a:solidFill>
                <a:latin typeface="Verdana" pitchFamily="34" charset="0"/>
              </a:rPr>
              <a:t>portal </a:t>
            </a:r>
            <a:r>
              <a:rPr lang="el-GR" sz="1000" dirty="0" smtClean="0">
                <a:solidFill>
                  <a:schemeClr val="accent6">
                    <a:lumMod val="75000"/>
                  </a:schemeClr>
                </a:solidFill>
                <a:latin typeface="Verdana" pitchFamily="34" charset="0"/>
              </a:rPr>
              <a:t>3 αφιερώματα για την Κρήτη από τα οποία ένα αφορά το Λασίθι στην διεύθυνση: </a:t>
            </a:r>
            <a:r>
              <a:rPr lang="en-US" sz="1000" u="sng" dirty="0" smtClean="0">
                <a:solidFill>
                  <a:schemeClr val="accent6">
                    <a:lumMod val="75000"/>
                  </a:schemeClr>
                </a:solidFill>
                <a:latin typeface="Verdana" pitchFamily="34" charset="0"/>
                <a:hlinkClick r:id="rId2"/>
              </a:rPr>
              <a:t>http</a:t>
            </a:r>
            <a:r>
              <a:rPr lang="el-GR" sz="1000" u="sng" dirty="0" smtClean="0">
                <a:solidFill>
                  <a:schemeClr val="accent6">
                    <a:lumMod val="75000"/>
                  </a:schemeClr>
                </a:solidFill>
                <a:latin typeface="Verdana" pitchFamily="34" charset="0"/>
                <a:hlinkClick r:id="rId2"/>
              </a:rPr>
              <a:t>://</a:t>
            </a:r>
            <a:r>
              <a:rPr lang="en-US" sz="1000" u="sng" dirty="0" smtClean="0">
                <a:solidFill>
                  <a:schemeClr val="accent6">
                    <a:lumMod val="75000"/>
                  </a:schemeClr>
                </a:solidFill>
                <a:latin typeface="Verdana" pitchFamily="34" charset="0"/>
                <a:hlinkClick r:id="rId2"/>
              </a:rPr>
              <a:t>www</a:t>
            </a:r>
            <a:r>
              <a:rPr lang="el-GR" sz="1000" u="sng" dirty="0" smtClean="0">
                <a:solidFill>
                  <a:schemeClr val="accent6">
                    <a:lumMod val="75000"/>
                  </a:schemeClr>
                </a:solidFill>
                <a:latin typeface="Verdana" pitchFamily="34" charset="0"/>
                <a:hlinkClick r:id="rId2"/>
              </a:rPr>
              <a:t>.</a:t>
            </a:r>
            <a:r>
              <a:rPr lang="en-US" sz="1000" u="sng" dirty="0" err="1" smtClean="0">
                <a:solidFill>
                  <a:schemeClr val="accent6">
                    <a:lumMod val="75000"/>
                  </a:schemeClr>
                </a:solidFill>
                <a:latin typeface="Verdana" pitchFamily="34" charset="0"/>
                <a:hlinkClick r:id="rId2"/>
              </a:rPr>
              <a:t>smartfamilytravel</a:t>
            </a:r>
            <a:r>
              <a:rPr lang="el-GR" sz="1000" u="sng" dirty="0" smtClean="0">
                <a:solidFill>
                  <a:schemeClr val="accent6">
                    <a:lumMod val="75000"/>
                  </a:schemeClr>
                </a:solidFill>
                <a:latin typeface="Verdana" pitchFamily="34" charset="0"/>
                <a:hlinkClick r:id="rId2"/>
              </a:rPr>
              <a:t>.</a:t>
            </a:r>
            <a:r>
              <a:rPr lang="en-US" sz="1000" u="sng" dirty="0" smtClean="0">
                <a:solidFill>
                  <a:schemeClr val="accent6">
                    <a:lumMod val="75000"/>
                  </a:schemeClr>
                </a:solidFill>
                <a:latin typeface="Verdana" pitchFamily="34" charset="0"/>
                <a:hlinkClick r:id="rId2"/>
              </a:rPr>
              <a:t>de</a:t>
            </a:r>
            <a:r>
              <a:rPr lang="el-GR" sz="1000" u="sng" dirty="0" smtClean="0">
                <a:solidFill>
                  <a:schemeClr val="accent6">
                    <a:lumMod val="75000"/>
                  </a:schemeClr>
                </a:solidFill>
                <a:latin typeface="Verdana" pitchFamily="34" charset="0"/>
                <a:hlinkClick r:id="rId2"/>
              </a:rPr>
              <a:t>/</a:t>
            </a:r>
            <a:r>
              <a:rPr lang="en-US" sz="1000" u="sng" dirty="0" err="1" smtClean="0">
                <a:solidFill>
                  <a:schemeClr val="accent6">
                    <a:lumMod val="75000"/>
                  </a:schemeClr>
                </a:solidFill>
                <a:latin typeface="Verdana" pitchFamily="34" charset="0"/>
                <a:hlinkClick r:id="rId2"/>
              </a:rPr>
              <a:t>erlebnisse</a:t>
            </a:r>
            <a:r>
              <a:rPr lang="el-GR" sz="1000" u="sng" dirty="0" smtClean="0">
                <a:solidFill>
                  <a:schemeClr val="accent6">
                    <a:lumMod val="75000"/>
                  </a:schemeClr>
                </a:solidFill>
                <a:latin typeface="Verdana" pitchFamily="34" charset="0"/>
                <a:hlinkClick r:id="rId2"/>
              </a:rPr>
              <a:t>/</a:t>
            </a:r>
            <a:r>
              <a:rPr lang="en-US" sz="1000" u="sng" dirty="0" smtClean="0">
                <a:solidFill>
                  <a:schemeClr val="accent6">
                    <a:lumMod val="75000"/>
                  </a:schemeClr>
                </a:solidFill>
                <a:latin typeface="Verdana" pitchFamily="34" charset="0"/>
                <a:hlinkClick r:id="rId2"/>
              </a:rPr>
              <a:t>auf</a:t>
            </a:r>
            <a:r>
              <a:rPr lang="el-GR" sz="1000" u="sng" dirty="0" smtClean="0">
                <a:solidFill>
                  <a:schemeClr val="accent6">
                    <a:lumMod val="75000"/>
                  </a:schemeClr>
                </a:solidFill>
                <a:latin typeface="Verdana" pitchFamily="34" charset="0"/>
                <a:hlinkClick r:id="rId2"/>
              </a:rPr>
              <a:t>-</a:t>
            </a:r>
            <a:r>
              <a:rPr lang="en-US" sz="1000" u="sng" dirty="0" err="1" smtClean="0">
                <a:solidFill>
                  <a:schemeClr val="accent6">
                    <a:lumMod val="75000"/>
                  </a:schemeClr>
                </a:solidFill>
                <a:latin typeface="Verdana" pitchFamily="34" charset="0"/>
                <a:hlinkClick r:id="rId2"/>
              </a:rPr>
              <a:t>der</a:t>
            </a:r>
            <a:r>
              <a:rPr lang="el-GR" sz="1000" u="sng" dirty="0" smtClean="0">
                <a:solidFill>
                  <a:schemeClr val="accent6">
                    <a:lumMod val="75000"/>
                  </a:schemeClr>
                </a:solidFill>
                <a:latin typeface="Verdana" pitchFamily="34" charset="0"/>
                <a:hlinkClick r:id="rId2"/>
              </a:rPr>
              <a:t>-</a:t>
            </a:r>
            <a:r>
              <a:rPr lang="en-US" sz="1000" u="sng" dirty="0" err="1" smtClean="0">
                <a:solidFill>
                  <a:schemeClr val="accent6">
                    <a:lumMod val="75000"/>
                  </a:schemeClr>
                </a:solidFill>
                <a:latin typeface="Verdana" pitchFamily="34" charset="0"/>
                <a:hlinkClick r:id="rId2"/>
              </a:rPr>
              <a:t>flucht</a:t>
            </a:r>
            <a:r>
              <a:rPr lang="el-GR" sz="1000" u="sng" dirty="0" smtClean="0">
                <a:solidFill>
                  <a:schemeClr val="accent6">
                    <a:lumMod val="75000"/>
                  </a:schemeClr>
                </a:solidFill>
                <a:latin typeface="Verdana" pitchFamily="34" charset="0"/>
                <a:hlinkClick r:id="rId2"/>
              </a:rPr>
              <a:t>-</a:t>
            </a:r>
            <a:r>
              <a:rPr lang="en-US" sz="1000" u="sng" dirty="0" err="1" smtClean="0">
                <a:solidFill>
                  <a:schemeClr val="accent6">
                    <a:lumMod val="75000"/>
                  </a:schemeClr>
                </a:solidFill>
                <a:latin typeface="Verdana" pitchFamily="34" charset="0"/>
                <a:hlinkClick r:id="rId2"/>
              </a:rPr>
              <a:t>vor</a:t>
            </a:r>
            <a:r>
              <a:rPr lang="el-GR" sz="1000" u="sng" dirty="0" smtClean="0">
                <a:solidFill>
                  <a:schemeClr val="accent6">
                    <a:lumMod val="75000"/>
                  </a:schemeClr>
                </a:solidFill>
                <a:latin typeface="Verdana" pitchFamily="34" charset="0"/>
                <a:hlinkClick r:id="rId2"/>
              </a:rPr>
              <a:t>-</a:t>
            </a:r>
            <a:r>
              <a:rPr lang="en-US" sz="1000" u="sng" dirty="0" err="1" smtClean="0">
                <a:solidFill>
                  <a:schemeClr val="accent6">
                    <a:lumMod val="75000"/>
                  </a:schemeClr>
                </a:solidFill>
                <a:latin typeface="Verdana" pitchFamily="34" charset="0"/>
                <a:hlinkClick r:id="rId2"/>
              </a:rPr>
              <a:t>zeus</a:t>
            </a:r>
            <a:r>
              <a:rPr lang="el-GR" sz="1000" u="sng" dirty="0" smtClean="0">
                <a:solidFill>
                  <a:schemeClr val="accent6">
                    <a:lumMod val="75000"/>
                  </a:schemeClr>
                </a:solidFill>
                <a:latin typeface="Verdana" pitchFamily="34" charset="0"/>
                <a:hlinkClick r:id="rId2"/>
              </a:rPr>
              <a:t>/</a:t>
            </a:r>
            <a:r>
              <a:rPr lang="en-US" sz="1000" dirty="0" smtClean="0">
                <a:solidFill>
                  <a:schemeClr val="accent6">
                    <a:lumMod val="75000"/>
                  </a:schemeClr>
                </a:solidFill>
                <a:latin typeface="Verdana" pitchFamily="34" charset="0"/>
              </a:rPr>
              <a:t> </a:t>
            </a:r>
            <a:r>
              <a:rPr lang="el-GR" sz="1000" dirty="0" smtClean="0">
                <a:solidFill>
                  <a:schemeClr val="accent6">
                    <a:lumMod val="75000"/>
                  </a:schemeClr>
                </a:solidFill>
                <a:latin typeface="Verdana" pitchFamily="34" charset="0"/>
              </a:rPr>
              <a:t>με τίτλο: «Σε φυγή από τον Δία» (Ιούνιος)</a:t>
            </a:r>
            <a:r>
              <a:rPr lang="en-US" sz="1000" dirty="0" smtClean="0">
                <a:solidFill>
                  <a:schemeClr val="accent6">
                    <a:lumMod val="75000"/>
                  </a:schemeClr>
                </a:solidFill>
                <a:latin typeface="Verdana" pitchFamily="34" charset="0"/>
              </a:rPr>
              <a:t>.</a:t>
            </a:r>
            <a:endParaRPr lang="el-GR" sz="1000" dirty="0" smtClean="0">
              <a:solidFill>
                <a:schemeClr val="accent6">
                  <a:lumMod val="75000"/>
                </a:schemeClr>
              </a:solidFill>
              <a:latin typeface="Verdana" pitchFamily="34" charset="0"/>
            </a:endParaRPr>
          </a:p>
          <a:p>
            <a:pPr lvl="0">
              <a:lnSpc>
                <a:spcPct val="150000"/>
              </a:lnSpc>
            </a:pPr>
            <a:r>
              <a:rPr lang="el-GR" sz="1000" dirty="0" smtClean="0">
                <a:solidFill>
                  <a:schemeClr val="accent6">
                    <a:lumMod val="75000"/>
                  </a:schemeClr>
                </a:solidFill>
                <a:latin typeface="Verdana" pitchFamily="34" charset="0"/>
              </a:rPr>
              <a:t>Συνεργασία – Φιλοξενία τηλεοπτικού συνεργείου του ΡΙΚ στον Άγιο Νικόλαο, στην </a:t>
            </a:r>
            <a:r>
              <a:rPr lang="el-GR" sz="1000" dirty="0" err="1" smtClean="0">
                <a:solidFill>
                  <a:schemeClr val="accent6">
                    <a:lumMod val="75000"/>
                  </a:schemeClr>
                </a:solidFill>
                <a:latin typeface="Verdana" pitchFamily="34" charset="0"/>
              </a:rPr>
              <a:t>Κριτσά</a:t>
            </a:r>
            <a:r>
              <a:rPr lang="el-GR" sz="1000" dirty="0" smtClean="0">
                <a:solidFill>
                  <a:schemeClr val="accent6">
                    <a:lumMod val="75000"/>
                  </a:schemeClr>
                </a:solidFill>
                <a:latin typeface="Verdana" pitchFamily="34" charset="0"/>
              </a:rPr>
              <a:t> και στην Σητεία, με παράλληλη συνδιοργάνωση με ΡΙΚ, Δήμο Σητείας πολιτιστικής εκδήλωσης στην πλατεία της Σητείας για μια σειρά ταξιδιωτικών εκπομπών με γενικό τίτλο «Άρωμα και Γεύση Ελλάδας στην Κυπριακή Τηλεόραση» (Ιούνιος και Ιούλιος).</a:t>
            </a:r>
          </a:p>
          <a:p>
            <a:pPr lvl="0">
              <a:lnSpc>
                <a:spcPct val="150000"/>
              </a:lnSpc>
            </a:pPr>
            <a:r>
              <a:rPr lang="el-GR" sz="1000" dirty="0" smtClean="0">
                <a:solidFill>
                  <a:schemeClr val="accent6">
                    <a:lumMod val="75000"/>
                  </a:schemeClr>
                </a:solidFill>
                <a:latin typeface="Verdana" pitchFamily="34" charset="0"/>
              </a:rPr>
              <a:t>Φιλοξενία-Ξενάγηση 50 ταξιδιωτικών πρακτόρων της </a:t>
            </a:r>
            <a:r>
              <a:rPr lang="en-US" sz="1000" dirty="0" smtClean="0">
                <a:solidFill>
                  <a:schemeClr val="accent6">
                    <a:lumMod val="75000"/>
                  </a:schemeClr>
                </a:solidFill>
                <a:latin typeface="Verdana" pitchFamily="34" charset="0"/>
              </a:rPr>
              <a:t>TUI </a:t>
            </a:r>
            <a:r>
              <a:rPr lang="el-GR" sz="1000" dirty="0" smtClean="0">
                <a:solidFill>
                  <a:schemeClr val="accent6">
                    <a:lumMod val="75000"/>
                  </a:schemeClr>
                </a:solidFill>
                <a:latin typeface="Verdana" pitchFamily="34" charset="0"/>
              </a:rPr>
              <a:t>Ελβετίας στην Σπιναλόγκα-Ελούντα και το Δικταίο Άντρο- Οροπέδιο Λασιθίου. (Οκτώβριος)</a:t>
            </a:r>
          </a:p>
          <a:p>
            <a:pPr lvl="0">
              <a:lnSpc>
                <a:spcPct val="150000"/>
              </a:lnSpc>
            </a:pPr>
            <a:r>
              <a:rPr lang="el-GR" sz="1000" dirty="0" smtClean="0">
                <a:solidFill>
                  <a:schemeClr val="accent6">
                    <a:lumMod val="75000"/>
                  </a:schemeClr>
                </a:solidFill>
                <a:latin typeface="Verdana" pitchFamily="34" charset="0"/>
              </a:rPr>
              <a:t>Ξενάγηση του τηλεοπτικού σταθμού </a:t>
            </a:r>
            <a:r>
              <a:rPr lang="el-GR" sz="1000" dirty="0" err="1" smtClean="0">
                <a:solidFill>
                  <a:schemeClr val="accent6">
                    <a:lumMod val="75000"/>
                  </a:schemeClr>
                </a:solidFill>
                <a:latin typeface="Verdana" pitchFamily="34" charset="0"/>
              </a:rPr>
              <a:t>Alpha</a:t>
            </a:r>
            <a:r>
              <a:rPr lang="el-GR" sz="1000" dirty="0" smtClean="0">
                <a:solidFill>
                  <a:schemeClr val="accent6">
                    <a:lumMod val="75000"/>
                  </a:schemeClr>
                </a:solidFill>
                <a:latin typeface="Verdana" pitchFamily="34" charset="0"/>
              </a:rPr>
              <a:t> για τις ανάγκες της εκπομπής Καλοκαίρι παντού Ελούντα, </a:t>
            </a:r>
            <a:r>
              <a:rPr lang="el-GR" sz="1000" dirty="0" err="1" smtClean="0">
                <a:solidFill>
                  <a:schemeClr val="accent6">
                    <a:lumMod val="75000"/>
                  </a:schemeClr>
                </a:solidFill>
                <a:latin typeface="Verdana" pitchFamily="34" charset="0"/>
              </a:rPr>
              <a:t>Λακώνια</a:t>
            </a:r>
            <a:r>
              <a:rPr lang="el-GR" sz="1000" dirty="0" smtClean="0">
                <a:solidFill>
                  <a:schemeClr val="accent6">
                    <a:lumMod val="75000"/>
                  </a:schemeClr>
                </a:solidFill>
                <a:latin typeface="Verdana" pitchFamily="34" charset="0"/>
              </a:rPr>
              <a:t>, </a:t>
            </a:r>
            <a:r>
              <a:rPr lang="el-GR" sz="1000" dirty="0" err="1" smtClean="0">
                <a:solidFill>
                  <a:schemeClr val="accent6">
                    <a:lumMod val="75000"/>
                  </a:schemeClr>
                </a:solidFill>
                <a:latin typeface="Verdana" pitchFamily="34" charset="0"/>
              </a:rPr>
              <a:t>Βάι</a:t>
            </a:r>
            <a:r>
              <a:rPr lang="el-GR" sz="1000" dirty="0" smtClean="0">
                <a:solidFill>
                  <a:schemeClr val="accent6">
                    <a:lumMod val="75000"/>
                  </a:schemeClr>
                </a:solidFill>
                <a:latin typeface="Verdana" pitchFamily="34" charset="0"/>
              </a:rPr>
              <a:t>, </a:t>
            </a:r>
            <a:r>
              <a:rPr lang="el-GR" sz="1000" dirty="0" err="1" smtClean="0">
                <a:solidFill>
                  <a:schemeClr val="accent6">
                    <a:lumMod val="75000"/>
                  </a:schemeClr>
                </a:solidFill>
                <a:latin typeface="Verdana" pitchFamily="34" charset="0"/>
              </a:rPr>
              <a:t>Τοπλού</a:t>
            </a:r>
            <a:r>
              <a:rPr lang="el-GR" sz="1000" dirty="0" smtClean="0">
                <a:solidFill>
                  <a:schemeClr val="accent6">
                    <a:lumMod val="75000"/>
                  </a:schemeClr>
                </a:solidFill>
                <a:latin typeface="Verdana" pitchFamily="34" charset="0"/>
              </a:rPr>
              <a:t>, Σητεία.</a:t>
            </a:r>
          </a:p>
          <a:p>
            <a:pPr>
              <a:lnSpc>
                <a:spcPct val="150000"/>
              </a:lnSpc>
            </a:pPr>
            <a:r>
              <a:rPr lang="el-GR" sz="1000" dirty="0" smtClean="0">
                <a:solidFill>
                  <a:schemeClr val="accent6">
                    <a:lumMod val="75000"/>
                  </a:schemeClr>
                </a:solidFill>
                <a:latin typeface="Verdana" pitchFamily="34" charset="0"/>
              </a:rPr>
              <a:t>	</a:t>
            </a:r>
            <a:endParaRPr kumimoji="0" lang="el-GR" sz="1000" b="0" i="0" u="none" strike="noStrike" cap="none" normalizeH="0" baseline="0" dirty="0" smtClean="0">
              <a:ln>
                <a:noFill/>
              </a:ln>
              <a:solidFill>
                <a:schemeClr val="accent6">
                  <a:lumMod val="75000"/>
                </a:schemeClr>
              </a:solidFill>
              <a:effectLst/>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54</a:t>
            </a:fld>
            <a:endParaRPr lang="el-G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8. Τμήμα Τουρισμού </a:t>
            </a:r>
          </a:p>
        </p:txBody>
      </p:sp>
      <p:sp>
        <p:nvSpPr>
          <p:cNvPr id="10244" name="Rectangle 4"/>
          <p:cNvSpPr>
            <a:spLocks noChangeArrowheads="1"/>
          </p:cNvSpPr>
          <p:nvPr/>
        </p:nvSpPr>
        <p:spPr bwMode="auto">
          <a:xfrm>
            <a:off x="714348" y="1381443"/>
            <a:ext cx="764386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l-GR" sz="1000" b="1" u="sng" dirty="0" smtClean="0">
                <a:solidFill>
                  <a:schemeClr val="accent6">
                    <a:lumMod val="75000"/>
                  </a:schemeClr>
                </a:solidFill>
                <a:latin typeface="Verdana" pitchFamily="34" charset="0"/>
              </a:rPr>
              <a:t>Συνεργασίες - Καταχωρήσεις στον Τύπο </a:t>
            </a:r>
            <a:endParaRPr lang="el-GR" sz="1000" dirty="0" smtClean="0">
              <a:solidFill>
                <a:schemeClr val="accent6">
                  <a:lumMod val="75000"/>
                </a:schemeClr>
              </a:solidFill>
              <a:latin typeface="Verdana" pitchFamily="34" charset="0"/>
            </a:endParaRPr>
          </a:p>
          <a:p>
            <a:r>
              <a:rPr lang="el-GR" sz="1000" b="1" dirty="0" smtClean="0">
                <a:solidFill>
                  <a:schemeClr val="accent6">
                    <a:lumMod val="75000"/>
                  </a:schemeClr>
                </a:solidFill>
                <a:latin typeface="Verdana" pitchFamily="34" charset="0"/>
              </a:rPr>
              <a:t> </a:t>
            </a:r>
            <a:endParaRPr lang="el-GR" sz="1000" dirty="0" smtClean="0">
              <a:solidFill>
                <a:schemeClr val="accent6">
                  <a:lumMod val="75000"/>
                </a:schemeClr>
              </a:solidFill>
              <a:latin typeface="Verdana" pitchFamily="34" charset="0"/>
            </a:endParaRPr>
          </a:p>
          <a:p>
            <a:pPr lvl="1"/>
            <a:r>
              <a:rPr lang="el-GR" sz="1000" dirty="0" smtClean="0">
                <a:solidFill>
                  <a:schemeClr val="accent6">
                    <a:lumMod val="75000"/>
                  </a:schemeClr>
                </a:solidFill>
                <a:latin typeface="Verdana" pitchFamily="34" charset="0"/>
              </a:rPr>
              <a:t>Συνεργασία με τον ΕΟΤ Αυστρίας – Παροχή φωτογραφικού υλικού και κειμένων για χρήση τους στην ιστοσελίδα της </a:t>
            </a:r>
            <a:r>
              <a:rPr lang="en-US" sz="1000" dirty="0" smtClean="0">
                <a:solidFill>
                  <a:schemeClr val="accent6">
                    <a:lumMod val="75000"/>
                  </a:schemeClr>
                </a:solidFill>
                <a:latin typeface="Verdana" pitchFamily="34" charset="0"/>
              </a:rPr>
              <a:t>Austrian Airlines</a:t>
            </a:r>
            <a:r>
              <a:rPr lang="el-GR" sz="1000" dirty="0" smtClean="0">
                <a:solidFill>
                  <a:schemeClr val="accent6">
                    <a:lumMod val="75000"/>
                  </a:schemeClr>
                </a:solidFill>
                <a:latin typeface="Verdana" pitchFamily="34" charset="0"/>
              </a:rPr>
              <a:t> και στο περιοδικό </a:t>
            </a:r>
            <a:r>
              <a:rPr lang="en-US" sz="1000" dirty="0" err="1" smtClean="0">
                <a:solidFill>
                  <a:schemeClr val="accent6">
                    <a:lumMod val="75000"/>
                  </a:schemeClr>
                </a:solidFill>
                <a:latin typeface="Verdana" pitchFamily="34" charset="0"/>
              </a:rPr>
              <a:t>Traveller</a:t>
            </a:r>
            <a:r>
              <a:rPr lang="en-US" sz="1000" dirty="0" smtClean="0">
                <a:solidFill>
                  <a:schemeClr val="accent6">
                    <a:lumMod val="75000"/>
                  </a:schemeClr>
                </a:solidFill>
                <a:latin typeface="Verdana" pitchFamily="34" charset="0"/>
              </a:rPr>
              <a:t> </a:t>
            </a:r>
            <a:r>
              <a:rPr lang="el-GR" sz="1000" dirty="0" smtClean="0">
                <a:solidFill>
                  <a:schemeClr val="accent6">
                    <a:lumMod val="75000"/>
                  </a:schemeClr>
                </a:solidFill>
                <a:latin typeface="Verdana" pitchFamily="34" charset="0"/>
              </a:rPr>
              <a:t>που θα έχει αφιέρωμα στην Κρήτη. (Αυστρία) Φεβρουάριος</a:t>
            </a:r>
          </a:p>
          <a:p>
            <a:pPr lvl="1"/>
            <a:r>
              <a:rPr lang="el-GR" sz="1000" dirty="0" smtClean="0">
                <a:solidFill>
                  <a:schemeClr val="accent6">
                    <a:lumMod val="75000"/>
                  </a:schemeClr>
                </a:solidFill>
                <a:latin typeface="Verdana" pitchFamily="34" charset="0"/>
              </a:rPr>
              <a:t>Συνεργασία – Παροχή φωτογραφιών στο ταξιδιωτικό πρακτορείο </a:t>
            </a:r>
            <a:r>
              <a:rPr lang="en-US" sz="1000" dirty="0" err="1" smtClean="0">
                <a:solidFill>
                  <a:schemeClr val="accent6">
                    <a:lumMod val="75000"/>
                  </a:schemeClr>
                </a:solidFill>
                <a:latin typeface="Verdana" pitchFamily="34" charset="0"/>
              </a:rPr>
              <a:t>Travelbound</a:t>
            </a:r>
            <a:r>
              <a:rPr lang="el-GR" sz="1000" dirty="0" smtClean="0">
                <a:solidFill>
                  <a:schemeClr val="accent6">
                    <a:lumMod val="75000"/>
                  </a:schemeClr>
                </a:solidFill>
                <a:latin typeface="Verdana" pitchFamily="34" charset="0"/>
              </a:rPr>
              <a:t> μέλος του Ομίλου </a:t>
            </a:r>
            <a:r>
              <a:rPr lang="en-US" sz="1000" dirty="0" smtClean="0">
                <a:solidFill>
                  <a:schemeClr val="accent6">
                    <a:lumMod val="75000"/>
                  </a:schemeClr>
                </a:solidFill>
                <a:latin typeface="Verdana" pitchFamily="34" charset="0"/>
              </a:rPr>
              <a:t>TUI </a:t>
            </a:r>
            <a:r>
              <a:rPr lang="el-GR" sz="1000" dirty="0" smtClean="0">
                <a:solidFill>
                  <a:schemeClr val="accent6">
                    <a:lumMod val="75000"/>
                  </a:schemeClr>
                </a:solidFill>
                <a:latin typeface="Verdana" pitchFamily="34" charset="0"/>
              </a:rPr>
              <a:t>για χρήση τους στις μπροσούρες τους και στο </a:t>
            </a:r>
            <a:r>
              <a:rPr lang="en-US" sz="1000" dirty="0" smtClean="0">
                <a:solidFill>
                  <a:schemeClr val="accent6">
                    <a:lumMod val="75000"/>
                  </a:schemeClr>
                </a:solidFill>
                <a:latin typeface="Verdana" pitchFamily="34" charset="0"/>
              </a:rPr>
              <a:t>website </a:t>
            </a:r>
            <a:r>
              <a:rPr lang="el-GR" sz="1000" dirty="0" smtClean="0">
                <a:solidFill>
                  <a:schemeClr val="accent6">
                    <a:lumMod val="75000"/>
                  </a:schemeClr>
                </a:solidFill>
                <a:latin typeface="Verdana" pitchFamily="34" charset="0"/>
              </a:rPr>
              <a:t>τους. (Αγγλία)( Μάρτιος)</a:t>
            </a:r>
          </a:p>
          <a:p>
            <a:pPr lvl="1"/>
            <a:r>
              <a:rPr lang="el-GR" sz="1000" dirty="0" smtClean="0">
                <a:solidFill>
                  <a:schemeClr val="accent6">
                    <a:lumMod val="75000"/>
                  </a:schemeClr>
                </a:solidFill>
                <a:latin typeface="Verdana" pitchFamily="34" charset="0"/>
              </a:rPr>
              <a:t>Συνεργασία με το θεραπευτήριο </a:t>
            </a:r>
            <a:r>
              <a:rPr lang="el-GR" sz="1000" dirty="0" err="1" smtClean="0">
                <a:solidFill>
                  <a:schemeClr val="accent6">
                    <a:lumMod val="75000"/>
                  </a:schemeClr>
                </a:solidFill>
                <a:latin typeface="Verdana" pitchFamily="34" charset="0"/>
              </a:rPr>
              <a:t>χρονίων</a:t>
            </a:r>
            <a:r>
              <a:rPr lang="el-GR" sz="1000" dirty="0" smtClean="0">
                <a:solidFill>
                  <a:schemeClr val="accent6">
                    <a:lumMod val="75000"/>
                  </a:schemeClr>
                </a:solidFill>
                <a:latin typeface="Verdana" pitchFamily="34" charset="0"/>
              </a:rPr>
              <a:t> παθήσεων  – Παροχή έντυπου υλικού για το συνέδριο «Πρόνοια: Νέο Πρόσωπο και Προοπτικές».(Ιούλιος) </a:t>
            </a:r>
          </a:p>
          <a:p>
            <a:pPr lvl="1"/>
            <a:r>
              <a:rPr lang="el-GR" sz="1000" dirty="0" smtClean="0">
                <a:solidFill>
                  <a:schemeClr val="accent6">
                    <a:lumMod val="75000"/>
                  </a:schemeClr>
                </a:solidFill>
                <a:latin typeface="Verdana" pitchFamily="34" charset="0"/>
              </a:rPr>
              <a:t>Συνεργασία – Παροχή υλικού για το Διεθνές Συνέδριο </a:t>
            </a:r>
            <a:r>
              <a:rPr lang="en-US" sz="1000" dirty="0" smtClean="0">
                <a:solidFill>
                  <a:schemeClr val="accent6">
                    <a:lumMod val="75000"/>
                  </a:schemeClr>
                </a:solidFill>
                <a:latin typeface="Verdana" pitchFamily="34" charset="0"/>
              </a:rPr>
              <a:t>HCI International</a:t>
            </a:r>
            <a:r>
              <a:rPr lang="el-GR" sz="1000" dirty="0" smtClean="0">
                <a:solidFill>
                  <a:schemeClr val="accent6">
                    <a:lumMod val="75000"/>
                  </a:schemeClr>
                </a:solidFill>
                <a:latin typeface="Verdana" pitchFamily="34" charset="0"/>
              </a:rPr>
              <a:t> 2014 του ΙΤΕ-ΙΠ. (Ιούνιος)</a:t>
            </a:r>
          </a:p>
          <a:p>
            <a:pPr lvl="1"/>
            <a:r>
              <a:rPr lang="el-GR" sz="1000" dirty="0" smtClean="0">
                <a:solidFill>
                  <a:schemeClr val="accent6">
                    <a:lumMod val="75000"/>
                  </a:schemeClr>
                </a:solidFill>
                <a:latin typeface="Verdana" pitchFamily="34" charset="0"/>
              </a:rPr>
              <a:t>Συνεργασία με τον ΕΟΤ Ολλανδίας – Παροχή φωτογραφιών για δημοσίευση στο </a:t>
            </a:r>
            <a:r>
              <a:rPr lang="en-US" sz="1000" dirty="0" smtClean="0">
                <a:solidFill>
                  <a:schemeClr val="accent6">
                    <a:lumMod val="75000"/>
                  </a:schemeClr>
                </a:solidFill>
                <a:latin typeface="Verdana" pitchFamily="34" charset="0"/>
              </a:rPr>
              <a:t>Marie Claire</a:t>
            </a:r>
            <a:r>
              <a:rPr lang="el-GR" sz="1000" dirty="0" smtClean="0">
                <a:solidFill>
                  <a:schemeClr val="accent6">
                    <a:lumMod val="75000"/>
                  </a:schemeClr>
                </a:solidFill>
                <a:latin typeface="Verdana" pitchFamily="34" charset="0"/>
              </a:rPr>
              <a:t> Βελγίου. (Ιούνιος)</a:t>
            </a:r>
          </a:p>
          <a:p>
            <a:pPr lvl="1"/>
            <a:r>
              <a:rPr lang="el-GR" sz="1000" dirty="0" smtClean="0">
                <a:solidFill>
                  <a:schemeClr val="accent6">
                    <a:lumMod val="75000"/>
                  </a:schemeClr>
                </a:solidFill>
                <a:latin typeface="Verdana" pitchFamily="34" charset="0"/>
              </a:rPr>
              <a:t>Συνεργασία με τον ΕΟΤ Γερμανίας – Παροχή στοιχείων σχετικά με τα παραδοσιακά-διατηρητέα κτίρια της περιοχής μας για τις ανάγκες δημοσιεύματος σε έντυπο-αφιέρωμα για την Ελλάδα από την Ένωση Αυτοκινητιστών Γερμανίας (</a:t>
            </a:r>
            <a:r>
              <a:rPr lang="en-US" sz="1000" dirty="0" smtClean="0">
                <a:solidFill>
                  <a:schemeClr val="accent6">
                    <a:lumMod val="75000"/>
                  </a:schemeClr>
                </a:solidFill>
                <a:latin typeface="Verdana" pitchFamily="34" charset="0"/>
              </a:rPr>
              <a:t>ADAC</a:t>
            </a:r>
            <a:r>
              <a:rPr lang="el-GR" sz="1000" dirty="0" smtClean="0">
                <a:solidFill>
                  <a:schemeClr val="accent6">
                    <a:lumMod val="75000"/>
                  </a:schemeClr>
                </a:solidFill>
                <a:latin typeface="Verdana" pitchFamily="34" charset="0"/>
              </a:rPr>
              <a:t>). (Ιούνιος) </a:t>
            </a:r>
          </a:p>
          <a:p>
            <a:pPr lvl="1"/>
            <a:r>
              <a:rPr lang="el-GR" sz="1000" dirty="0" smtClean="0">
                <a:solidFill>
                  <a:schemeClr val="accent6">
                    <a:lumMod val="75000"/>
                  </a:schemeClr>
                </a:solidFill>
                <a:latin typeface="Verdana" pitchFamily="34" charset="0"/>
              </a:rPr>
              <a:t>Συνεργασία – Παροχή πληροφοριών στην αγγλίδα δημοσιογράφο </a:t>
            </a:r>
            <a:r>
              <a:rPr lang="en-US" sz="1000" dirty="0" smtClean="0">
                <a:solidFill>
                  <a:schemeClr val="accent6">
                    <a:lumMod val="75000"/>
                  </a:schemeClr>
                </a:solidFill>
                <a:latin typeface="Verdana" pitchFamily="34" charset="0"/>
              </a:rPr>
              <a:t>Christine </a:t>
            </a:r>
            <a:r>
              <a:rPr lang="en-US" sz="1000" dirty="0" err="1" smtClean="0">
                <a:solidFill>
                  <a:schemeClr val="accent6">
                    <a:lumMod val="75000"/>
                  </a:schemeClr>
                </a:solidFill>
                <a:latin typeface="Verdana" pitchFamily="34" charset="0"/>
              </a:rPr>
              <a:t>Fieldhouse</a:t>
            </a:r>
            <a:r>
              <a:rPr lang="el-GR" sz="1000" dirty="0" smtClean="0">
                <a:solidFill>
                  <a:schemeClr val="accent6">
                    <a:lumMod val="75000"/>
                  </a:schemeClr>
                </a:solidFill>
                <a:latin typeface="Verdana" pitchFamily="34" charset="0"/>
              </a:rPr>
              <a:t> (Ιούλιος – Αύγουστος)</a:t>
            </a:r>
          </a:p>
          <a:p>
            <a:pPr lvl="1"/>
            <a:r>
              <a:rPr lang="el-GR" sz="1000" dirty="0" smtClean="0">
                <a:solidFill>
                  <a:schemeClr val="accent6">
                    <a:lumMod val="75000"/>
                  </a:schemeClr>
                </a:solidFill>
                <a:latin typeface="Verdana" pitchFamily="34" charset="0"/>
              </a:rPr>
              <a:t>Συνεργασία – Παροχή πληροφοριών στην Γερμανική Εταιρεία παραγωγής </a:t>
            </a:r>
            <a:r>
              <a:rPr lang="en-US" sz="1000" dirty="0" err="1" smtClean="0">
                <a:solidFill>
                  <a:schemeClr val="accent6">
                    <a:lumMod val="75000"/>
                  </a:schemeClr>
                </a:solidFill>
                <a:latin typeface="Verdana" pitchFamily="34" charset="0"/>
              </a:rPr>
              <a:t>TresorTV</a:t>
            </a:r>
            <a:r>
              <a:rPr lang="el-GR" sz="1000" dirty="0" smtClean="0">
                <a:solidFill>
                  <a:schemeClr val="accent6">
                    <a:lumMod val="75000"/>
                  </a:schemeClr>
                </a:solidFill>
                <a:latin typeface="Verdana" pitchFamily="34" charset="0"/>
              </a:rPr>
              <a:t> για λογαριασμό του </a:t>
            </a:r>
            <a:r>
              <a:rPr lang="en-US" sz="1000" dirty="0" smtClean="0">
                <a:solidFill>
                  <a:schemeClr val="accent6">
                    <a:lumMod val="75000"/>
                  </a:schemeClr>
                </a:solidFill>
                <a:latin typeface="Verdana" pitchFamily="34" charset="0"/>
              </a:rPr>
              <a:t>RTL</a:t>
            </a:r>
            <a:r>
              <a:rPr lang="el-GR" sz="1000" dirty="0" smtClean="0">
                <a:solidFill>
                  <a:schemeClr val="accent6">
                    <a:lumMod val="75000"/>
                  </a:schemeClr>
                </a:solidFill>
                <a:latin typeface="Verdana" pitchFamily="34" charset="0"/>
              </a:rPr>
              <a:t>2 για κινηματογράφηση στην Κρήτη  στα πλαίσια ψυχαγωγικού τηλεοπτικού προγράμματος με τίτλο “</a:t>
            </a:r>
            <a:r>
              <a:rPr lang="en-US" sz="1000" dirty="0" smtClean="0">
                <a:solidFill>
                  <a:schemeClr val="accent6">
                    <a:lumMod val="75000"/>
                  </a:schemeClr>
                </a:solidFill>
                <a:latin typeface="Verdana" pitchFamily="34" charset="0"/>
              </a:rPr>
              <a:t>Next Please</a:t>
            </a:r>
            <a:r>
              <a:rPr lang="el-GR" sz="1000" dirty="0" smtClean="0">
                <a:solidFill>
                  <a:schemeClr val="accent6">
                    <a:lumMod val="75000"/>
                  </a:schemeClr>
                </a:solidFill>
                <a:latin typeface="Verdana" pitchFamily="34" charset="0"/>
              </a:rPr>
              <a:t>!” της Γερμανικής Τηλεόρασης.(Αύγουστος).</a:t>
            </a:r>
          </a:p>
          <a:p>
            <a:pPr lvl="1"/>
            <a:r>
              <a:rPr lang="el-GR" sz="1000" dirty="0" smtClean="0">
                <a:solidFill>
                  <a:schemeClr val="accent6">
                    <a:lumMod val="75000"/>
                  </a:schemeClr>
                </a:solidFill>
                <a:latin typeface="Verdana" pitchFamily="34" charset="0"/>
              </a:rPr>
              <a:t>Παροχή πληροφοριών σχετικά με τις ημέρες και τις ώρες λειτουργίας των αρχαιολογικών χώρων και μουσείων στη δημοσιογράφο </a:t>
            </a:r>
            <a:r>
              <a:rPr lang="en-US" sz="1000" dirty="0" err="1" smtClean="0">
                <a:solidFill>
                  <a:schemeClr val="accent6">
                    <a:lumMod val="75000"/>
                  </a:schemeClr>
                </a:solidFill>
                <a:latin typeface="Verdana" pitchFamily="34" charset="0"/>
              </a:rPr>
              <a:t>Marcinkowska</a:t>
            </a:r>
            <a:r>
              <a:rPr lang="en-US" sz="1000" dirty="0" smtClean="0">
                <a:solidFill>
                  <a:schemeClr val="accent6">
                    <a:lumMod val="75000"/>
                  </a:schemeClr>
                </a:solidFill>
                <a:latin typeface="Verdana" pitchFamily="34" charset="0"/>
              </a:rPr>
              <a:t> </a:t>
            </a:r>
            <a:r>
              <a:rPr lang="en-US" sz="1000" dirty="0" err="1" smtClean="0">
                <a:solidFill>
                  <a:schemeClr val="accent6">
                    <a:lumMod val="75000"/>
                  </a:schemeClr>
                </a:solidFill>
                <a:latin typeface="Verdana" pitchFamily="34" charset="0"/>
              </a:rPr>
              <a:t>Katarzyna</a:t>
            </a:r>
            <a:r>
              <a:rPr lang="en-US" sz="1000" dirty="0" smtClean="0">
                <a:solidFill>
                  <a:schemeClr val="accent6">
                    <a:lumMod val="75000"/>
                  </a:schemeClr>
                </a:solidFill>
                <a:latin typeface="Verdana" pitchFamily="34" charset="0"/>
              </a:rPr>
              <a:t> </a:t>
            </a:r>
            <a:r>
              <a:rPr lang="el-GR" sz="1000" dirty="0" smtClean="0">
                <a:solidFill>
                  <a:schemeClr val="accent6">
                    <a:lumMod val="75000"/>
                  </a:schemeClr>
                </a:solidFill>
                <a:latin typeface="Verdana" pitchFamily="34" charset="0"/>
              </a:rPr>
              <a:t>για την ενημέρωση ταξιδιωτικού οδηγού </a:t>
            </a:r>
            <a:r>
              <a:rPr lang="en-US" sz="1000" dirty="0" err="1" smtClean="0">
                <a:solidFill>
                  <a:schemeClr val="accent6">
                    <a:lumMod val="75000"/>
                  </a:schemeClr>
                </a:solidFill>
                <a:latin typeface="Verdana" pitchFamily="34" charset="0"/>
              </a:rPr>
              <a:t>Berlitz</a:t>
            </a:r>
            <a:r>
              <a:rPr lang="en-US" sz="1000" dirty="0" smtClean="0">
                <a:solidFill>
                  <a:schemeClr val="accent6">
                    <a:lumMod val="75000"/>
                  </a:schemeClr>
                </a:solidFill>
                <a:latin typeface="Verdana" pitchFamily="34" charset="0"/>
              </a:rPr>
              <a:t> guide </a:t>
            </a:r>
            <a:r>
              <a:rPr lang="el-GR" sz="1000" dirty="0" smtClean="0">
                <a:solidFill>
                  <a:schemeClr val="accent6">
                    <a:lumMod val="75000"/>
                  </a:schemeClr>
                </a:solidFill>
                <a:latin typeface="Verdana" pitchFamily="34" charset="0"/>
              </a:rPr>
              <a:t>για </a:t>
            </a:r>
            <a:r>
              <a:rPr lang="en-US" sz="1000" dirty="0" smtClean="0">
                <a:solidFill>
                  <a:schemeClr val="accent6">
                    <a:lumMod val="75000"/>
                  </a:schemeClr>
                </a:solidFill>
                <a:latin typeface="Verdana" pitchFamily="34" charset="0"/>
              </a:rPr>
              <a:t>APA Publications UK Ltd</a:t>
            </a:r>
            <a:r>
              <a:rPr lang="el-GR" sz="1000" dirty="0" smtClean="0">
                <a:solidFill>
                  <a:schemeClr val="accent6">
                    <a:lumMod val="75000"/>
                  </a:schemeClr>
                </a:solidFill>
                <a:latin typeface="Verdana" pitchFamily="34" charset="0"/>
              </a:rPr>
              <a:t>. </a:t>
            </a:r>
            <a:r>
              <a:rPr lang="en-US" sz="1000" dirty="0" smtClean="0">
                <a:solidFill>
                  <a:schemeClr val="accent6">
                    <a:lumMod val="75000"/>
                  </a:schemeClr>
                </a:solidFill>
                <a:latin typeface="Verdana" pitchFamily="34" charset="0"/>
              </a:rPr>
              <a:t>(</a:t>
            </a:r>
            <a:r>
              <a:rPr lang="el-GR" sz="1000" dirty="0" smtClean="0">
                <a:solidFill>
                  <a:schemeClr val="accent6">
                    <a:lumMod val="75000"/>
                  </a:schemeClr>
                </a:solidFill>
                <a:latin typeface="Verdana" pitchFamily="34" charset="0"/>
              </a:rPr>
              <a:t>Σεπτέμβριος)</a:t>
            </a:r>
          </a:p>
          <a:p>
            <a:pPr lvl="1"/>
            <a:r>
              <a:rPr lang="el-GR" sz="1000" dirty="0" smtClean="0">
                <a:solidFill>
                  <a:schemeClr val="accent6">
                    <a:lumMod val="75000"/>
                  </a:schemeClr>
                </a:solidFill>
                <a:latin typeface="Verdana" pitchFamily="34" charset="0"/>
              </a:rPr>
              <a:t>Παροχή πληροφοριών στην </a:t>
            </a:r>
            <a:r>
              <a:rPr lang="el-GR" sz="1000" dirty="0" err="1" smtClean="0">
                <a:solidFill>
                  <a:schemeClr val="accent6">
                    <a:lumMod val="75000"/>
                  </a:schemeClr>
                </a:solidFill>
                <a:latin typeface="Verdana" pitchFamily="34" charset="0"/>
              </a:rPr>
              <a:t>τσέχα</a:t>
            </a:r>
            <a:r>
              <a:rPr lang="el-GR" sz="1000" dirty="0" smtClean="0">
                <a:solidFill>
                  <a:schemeClr val="accent6">
                    <a:lumMod val="75000"/>
                  </a:schemeClr>
                </a:solidFill>
                <a:latin typeface="Verdana" pitchFamily="34" charset="0"/>
              </a:rPr>
              <a:t> δημοσιογράφο </a:t>
            </a:r>
            <a:r>
              <a:rPr lang="en-US" sz="1000" dirty="0" err="1" smtClean="0">
                <a:solidFill>
                  <a:schemeClr val="accent6">
                    <a:lumMod val="75000"/>
                  </a:schemeClr>
                </a:solidFill>
                <a:latin typeface="Verdana" pitchFamily="34" charset="0"/>
              </a:rPr>
              <a:t>Pavla</a:t>
            </a:r>
            <a:r>
              <a:rPr lang="en-US" sz="1000" dirty="0" smtClean="0">
                <a:solidFill>
                  <a:schemeClr val="accent6">
                    <a:lumMod val="75000"/>
                  </a:schemeClr>
                </a:solidFill>
                <a:latin typeface="Verdana" pitchFamily="34" charset="0"/>
              </a:rPr>
              <a:t> </a:t>
            </a:r>
            <a:r>
              <a:rPr lang="en-US" sz="1000" dirty="0" err="1" smtClean="0">
                <a:solidFill>
                  <a:schemeClr val="accent6">
                    <a:lumMod val="75000"/>
                  </a:schemeClr>
                </a:solidFill>
                <a:latin typeface="Verdana" pitchFamily="34" charset="0"/>
              </a:rPr>
              <a:t>Kurkova</a:t>
            </a:r>
            <a:r>
              <a:rPr lang="en-US" sz="1000" dirty="0" smtClean="0">
                <a:solidFill>
                  <a:schemeClr val="accent6">
                    <a:lumMod val="75000"/>
                  </a:schemeClr>
                </a:solidFill>
                <a:latin typeface="Verdana" pitchFamily="34" charset="0"/>
              </a:rPr>
              <a:t> </a:t>
            </a:r>
            <a:r>
              <a:rPr lang="el-GR" sz="1000" dirty="0" smtClean="0">
                <a:solidFill>
                  <a:schemeClr val="accent6">
                    <a:lumMod val="75000"/>
                  </a:schemeClr>
                </a:solidFill>
                <a:latin typeface="Verdana" pitchFamily="34" charset="0"/>
              </a:rPr>
              <a:t>σχετικά με τις Χριστουγεννιάτικες εκδηλώσεις στην Κρήτη. </a:t>
            </a:r>
            <a:r>
              <a:rPr lang="en-US" sz="1000" dirty="0" smtClean="0">
                <a:solidFill>
                  <a:schemeClr val="accent6">
                    <a:lumMod val="75000"/>
                  </a:schemeClr>
                </a:solidFill>
                <a:latin typeface="Verdana" pitchFamily="34" charset="0"/>
              </a:rPr>
              <a:t>(</a:t>
            </a:r>
            <a:r>
              <a:rPr lang="el-GR" sz="1000" dirty="0" smtClean="0">
                <a:solidFill>
                  <a:schemeClr val="accent6">
                    <a:lumMod val="75000"/>
                  </a:schemeClr>
                </a:solidFill>
                <a:latin typeface="Verdana" pitchFamily="34" charset="0"/>
              </a:rPr>
              <a:t>Σεπτέμβριος) </a:t>
            </a:r>
          </a:p>
          <a:p>
            <a:pPr lvl="1"/>
            <a:r>
              <a:rPr lang="el-GR" sz="1000" dirty="0" smtClean="0">
                <a:solidFill>
                  <a:schemeClr val="accent6">
                    <a:lumMod val="75000"/>
                  </a:schemeClr>
                </a:solidFill>
                <a:latin typeface="Verdana" pitchFamily="34" charset="0"/>
              </a:rPr>
              <a:t>Παροχή έντυπου υλικού (περιπατητικές διαδρομές και χάρτες) στο ταξιδιωτικό γραφείο </a:t>
            </a:r>
            <a:r>
              <a:rPr lang="en-US" sz="1000" dirty="0" smtClean="0">
                <a:solidFill>
                  <a:schemeClr val="accent6">
                    <a:lumMod val="75000"/>
                  </a:schemeClr>
                </a:solidFill>
                <a:latin typeface="Verdana" pitchFamily="34" charset="0"/>
              </a:rPr>
              <a:t>PRIMA TOURS </a:t>
            </a:r>
            <a:r>
              <a:rPr lang="el-GR" sz="1000" dirty="0" smtClean="0">
                <a:solidFill>
                  <a:schemeClr val="accent6">
                    <a:lumMod val="75000"/>
                  </a:schemeClr>
                </a:solidFill>
                <a:latin typeface="Verdana" pitchFamily="34" charset="0"/>
              </a:rPr>
              <a:t>και </a:t>
            </a:r>
            <a:r>
              <a:rPr lang="en-US" sz="1000" dirty="0" err="1" smtClean="0">
                <a:solidFill>
                  <a:schemeClr val="accent6">
                    <a:lumMod val="75000"/>
                  </a:schemeClr>
                </a:solidFill>
                <a:latin typeface="Verdana" pitchFamily="34" charset="0"/>
              </a:rPr>
              <a:t>Sunbudget</a:t>
            </a:r>
            <a:r>
              <a:rPr lang="el-GR" sz="1000" dirty="0" smtClean="0">
                <a:solidFill>
                  <a:schemeClr val="accent6">
                    <a:lumMod val="75000"/>
                  </a:schemeClr>
                </a:solidFill>
                <a:latin typeface="Verdana" pitchFamily="34" charset="0"/>
              </a:rPr>
              <a:t>. (Οκτώβριος).  </a:t>
            </a:r>
          </a:p>
          <a:p>
            <a:pPr lvl="1"/>
            <a:r>
              <a:rPr lang="el-GR" sz="1000" dirty="0" smtClean="0">
                <a:solidFill>
                  <a:schemeClr val="accent6">
                    <a:lumMod val="75000"/>
                  </a:schemeClr>
                </a:solidFill>
                <a:latin typeface="Verdana" pitchFamily="34" charset="0"/>
              </a:rPr>
              <a:t>Συνεργασία με τον ΕΟΤ Πολωνίας-Παροχή έντυπου υλικού στα πλαίσια του συνεδρίου των πρακτόρων του ΙΤΑΚΑ στην Ιεράπετρα. (Οκτώβριος).</a:t>
            </a:r>
          </a:p>
          <a:p>
            <a:pPr lvl="1"/>
            <a:r>
              <a:rPr lang="el-GR" sz="1000" dirty="0" smtClean="0">
                <a:solidFill>
                  <a:schemeClr val="accent6">
                    <a:lumMod val="75000"/>
                  </a:schemeClr>
                </a:solidFill>
                <a:latin typeface="Verdana" pitchFamily="34" charset="0"/>
              </a:rPr>
              <a:t>Παροχή φωτογραφιών από Σητεία, Ζάκρος, </a:t>
            </a:r>
            <a:r>
              <a:rPr lang="el-GR" sz="1000" dirty="0" err="1" smtClean="0">
                <a:solidFill>
                  <a:schemeClr val="accent6">
                    <a:lumMod val="75000"/>
                  </a:schemeClr>
                </a:solidFill>
                <a:latin typeface="Verdana" pitchFamily="34" charset="0"/>
              </a:rPr>
              <a:t>Ξηρόκαμπος</a:t>
            </a:r>
            <a:r>
              <a:rPr lang="el-GR" sz="1000" dirty="0" smtClean="0">
                <a:solidFill>
                  <a:schemeClr val="accent6">
                    <a:lumMod val="75000"/>
                  </a:schemeClr>
                </a:solidFill>
                <a:latin typeface="Verdana" pitchFamily="34" charset="0"/>
              </a:rPr>
              <a:t>, Μονή </a:t>
            </a:r>
            <a:r>
              <a:rPr lang="el-GR" sz="1000" dirty="0" err="1" smtClean="0">
                <a:solidFill>
                  <a:schemeClr val="accent6">
                    <a:lumMod val="75000"/>
                  </a:schemeClr>
                </a:solidFill>
                <a:latin typeface="Verdana" pitchFamily="34" charset="0"/>
              </a:rPr>
              <a:t>Τοπλού</a:t>
            </a:r>
            <a:r>
              <a:rPr lang="el-GR" sz="1000" dirty="0" smtClean="0">
                <a:solidFill>
                  <a:schemeClr val="accent6">
                    <a:lumMod val="75000"/>
                  </a:schemeClr>
                </a:solidFill>
                <a:latin typeface="Verdana" pitchFamily="34" charset="0"/>
              </a:rPr>
              <a:t> και παραλία </a:t>
            </a:r>
            <a:r>
              <a:rPr lang="el-GR" sz="1000" dirty="0" err="1" smtClean="0">
                <a:solidFill>
                  <a:schemeClr val="accent6">
                    <a:lumMod val="75000"/>
                  </a:schemeClr>
                </a:solidFill>
                <a:latin typeface="Verdana" pitchFamily="34" charset="0"/>
              </a:rPr>
              <a:t>Βάι</a:t>
            </a:r>
            <a:r>
              <a:rPr lang="el-GR" sz="1000" dirty="0" smtClean="0">
                <a:solidFill>
                  <a:schemeClr val="accent6">
                    <a:lumMod val="75000"/>
                  </a:schemeClr>
                </a:solidFill>
                <a:latin typeface="Verdana" pitchFamily="34" charset="0"/>
              </a:rPr>
              <a:t> στο δημοσιογράφο </a:t>
            </a:r>
            <a:r>
              <a:rPr lang="en-US" sz="1000" dirty="0" smtClean="0">
                <a:solidFill>
                  <a:schemeClr val="accent6">
                    <a:lumMod val="75000"/>
                  </a:schemeClr>
                </a:solidFill>
                <a:latin typeface="Verdana" pitchFamily="34" charset="0"/>
              </a:rPr>
              <a:t>Thorsten </a:t>
            </a:r>
            <a:r>
              <a:rPr lang="en-US" sz="1000" dirty="0" err="1" smtClean="0">
                <a:solidFill>
                  <a:schemeClr val="accent6">
                    <a:lumMod val="75000"/>
                  </a:schemeClr>
                </a:solidFill>
                <a:latin typeface="Verdana" pitchFamily="34" charset="0"/>
              </a:rPr>
              <a:t>Kriete</a:t>
            </a:r>
            <a:r>
              <a:rPr lang="en-US" sz="1000" dirty="0" smtClean="0">
                <a:solidFill>
                  <a:schemeClr val="accent6">
                    <a:lumMod val="75000"/>
                  </a:schemeClr>
                </a:solidFill>
                <a:latin typeface="Verdana" pitchFamily="34" charset="0"/>
              </a:rPr>
              <a:t> </a:t>
            </a:r>
            <a:r>
              <a:rPr lang="el-GR" sz="1000" dirty="0" smtClean="0">
                <a:solidFill>
                  <a:schemeClr val="accent6">
                    <a:lumMod val="75000"/>
                  </a:schemeClr>
                </a:solidFill>
                <a:latin typeface="Verdana" pitchFamily="34" charset="0"/>
              </a:rPr>
              <a:t>για δημοσίευση στο γερμανικό ταξιδιωτικό περιοδικό </a:t>
            </a:r>
            <a:r>
              <a:rPr lang="en-US" sz="1000" dirty="0" smtClean="0">
                <a:solidFill>
                  <a:schemeClr val="accent6">
                    <a:lumMod val="75000"/>
                  </a:schemeClr>
                </a:solidFill>
                <a:latin typeface="Verdana" pitchFamily="34" charset="0"/>
              </a:rPr>
              <a:t>REISE</a:t>
            </a:r>
            <a:r>
              <a:rPr lang="el-GR" sz="1000" dirty="0" smtClean="0">
                <a:solidFill>
                  <a:schemeClr val="accent6">
                    <a:lumMod val="75000"/>
                  </a:schemeClr>
                </a:solidFill>
                <a:latin typeface="Verdana" pitchFamily="34" charset="0"/>
              </a:rPr>
              <a:t> &amp; </a:t>
            </a:r>
            <a:r>
              <a:rPr lang="en-US" sz="1000" dirty="0" smtClean="0">
                <a:solidFill>
                  <a:schemeClr val="accent6">
                    <a:lumMod val="75000"/>
                  </a:schemeClr>
                </a:solidFill>
                <a:latin typeface="Verdana" pitchFamily="34" charset="0"/>
              </a:rPr>
              <a:t>PREISE</a:t>
            </a:r>
            <a:r>
              <a:rPr lang="el-GR" sz="1000" dirty="0" smtClean="0">
                <a:solidFill>
                  <a:schemeClr val="accent6">
                    <a:lumMod val="75000"/>
                  </a:schemeClr>
                </a:solidFill>
                <a:latin typeface="Verdana" pitchFamily="34" charset="0"/>
              </a:rPr>
              <a:t>. </a:t>
            </a:r>
            <a:r>
              <a:rPr lang="en-US" sz="1000" dirty="0" smtClean="0">
                <a:solidFill>
                  <a:schemeClr val="accent6">
                    <a:lumMod val="75000"/>
                  </a:schemeClr>
                </a:solidFill>
                <a:latin typeface="Verdana" pitchFamily="34" charset="0"/>
              </a:rPr>
              <a:t>(</a:t>
            </a:r>
            <a:r>
              <a:rPr lang="el-GR" sz="1000" dirty="0" smtClean="0">
                <a:solidFill>
                  <a:schemeClr val="accent6">
                    <a:lumMod val="75000"/>
                  </a:schemeClr>
                </a:solidFill>
                <a:latin typeface="Verdana" pitchFamily="34" charset="0"/>
              </a:rPr>
              <a:t>Νοέμβριος)</a:t>
            </a:r>
          </a:p>
          <a:p>
            <a:pPr lvl="1"/>
            <a:r>
              <a:rPr lang="el-GR" sz="1000" dirty="0" smtClean="0">
                <a:solidFill>
                  <a:schemeClr val="accent6">
                    <a:lumMod val="75000"/>
                  </a:schemeClr>
                </a:solidFill>
                <a:latin typeface="Verdana" pitchFamily="34" charset="0"/>
              </a:rPr>
              <a:t>Παραχώρηση σποτ της Κρήτης για προβολή σε ιδιωτικό σταθμό της Ρωσίας,</a:t>
            </a:r>
          </a:p>
          <a:p>
            <a:r>
              <a:rPr lang="el-GR" sz="1000" dirty="0" smtClean="0">
                <a:solidFill>
                  <a:schemeClr val="accent6">
                    <a:lumMod val="75000"/>
                  </a:schemeClr>
                </a:solidFill>
                <a:latin typeface="Verdana" pitchFamily="34" charset="0"/>
              </a:rPr>
              <a:t>Συνάντηση με τον </a:t>
            </a:r>
            <a:r>
              <a:rPr lang="en-US" sz="1000" dirty="0" smtClean="0">
                <a:solidFill>
                  <a:schemeClr val="accent6">
                    <a:lumMod val="75000"/>
                  </a:schemeClr>
                </a:solidFill>
                <a:latin typeface="Verdana" pitchFamily="34" charset="0"/>
              </a:rPr>
              <a:t>product manager </a:t>
            </a:r>
            <a:r>
              <a:rPr lang="el-GR" sz="1000" dirty="0" smtClean="0">
                <a:solidFill>
                  <a:schemeClr val="accent6">
                    <a:lumMod val="75000"/>
                  </a:schemeClr>
                </a:solidFill>
                <a:latin typeface="Verdana" pitchFamily="34" charset="0"/>
              </a:rPr>
              <a:t>της </a:t>
            </a:r>
            <a:r>
              <a:rPr lang="en-US" sz="1000" dirty="0" err="1" smtClean="0">
                <a:solidFill>
                  <a:schemeClr val="accent6">
                    <a:lumMod val="75000"/>
                  </a:schemeClr>
                </a:solidFill>
                <a:latin typeface="Verdana" pitchFamily="34" charset="0"/>
              </a:rPr>
              <a:t>tema</a:t>
            </a:r>
            <a:r>
              <a:rPr lang="en-US" sz="1000" dirty="0" smtClean="0">
                <a:solidFill>
                  <a:schemeClr val="accent6">
                    <a:lumMod val="75000"/>
                  </a:schemeClr>
                </a:solidFill>
                <a:latin typeface="Verdana" pitchFamily="34" charset="0"/>
              </a:rPr>
              <a:t> </a:t>
            </a:r>
            <a:r>
              <a:rPr lang="en-US" sz="1000" dirty="0" err="1" smtClean="0">
                <a:solidFill>
                  <a:schemeClr val="accent6">
                    <a:lumMod val="75000"/>
                  </a:schemeClr>
                </a:solidFill>
                <a:latin typeface="Verdana" pitchFamily="34" charset="0"/>
              </a:rPr>
              <a:t>resor</a:t>
            </a:r>
            <a:r>
              <a:rPr lang="en-US" sz="1000" dirty="0" smtClean="0">
                <a:solidFill>
                  <a:schemeClr val="accent6">
                    <a:lumMod val="75000"/>
                  </a:schemeClr>
                </a:solidFill>
                <a:latin typeface="Verdana" pitchFamily="34" charset="0"/>
              </a:rPr>
              <a:t> Lars </a:t>
            </a:r>
            <a:r>
              <a:rPr lang="en-US" sz="1000" dirty="0" err="1" smtClean="0">
                <a:solidFill>
                  <a:schemeClr val="accent6">
                    <a:lumMod val="75000"/>
                  </a:schemeClr>
                </a:solidFill>
                <a:latin typeface="Verdana" pitchFamily="34" charset="0"/>
              </a:rPr>
              <a:t>Bjorkman</a:t>
            </a:r>
            <a:r>
              <a:rPr lang="en-US" sz="1000" dirty="0" smtClean="0">
                <a:solidFill>
                  <a:schemeClr val="accent6">
                    <a:lumMod val="75000"/>
                  </a:schemeClr>
                </a:solidFill>
                <a:latin typeface="Verdana" pitchFamily="34" charset="0"/>
              </a:rPr>
              <a:t>.</a:t>
            </a:r>
            <a:endParaRPr lang="el-GR" sz="10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55</a:t>
            </a:fld>
            <a:endParaRPr lang="el-G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8. Τμήμα Τουρισμού </a:t>
            </a:r>
          </a:p>
        </p:txBody>
      </p:sp>
      <p:sp>
        <p:nvSpPr>
          <p:cNvPr id="10244" name="Rectangle 4"/>
          <p:cNvSpPr>
            <a:spLocks noChangeArrowheads="1"/>
          </p:cNvSpPr>
          <p:nvPr/>
        </p:nvSpPr>
        <p:spPr bwMode="auto">
          <a:xfrm>
            <a:off x="755576" y="1815207"/>
            <a:ext cx="764386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50000"/>
              </a:lnSpc>
            </a:pPr>
            <a:r>
              <a:rPr lang="el-GR" sz="1200" b="1" u="sng" dirty="0" smtClean="0">
                <a:solidFill>
                  <a:schemeClr val="accent6">
                    <a:lumMod val="75000"/>
                  </a:schemeClr>
                </a:solidFill>
                <a:latin typeface="Verdana" pitchFamily="34" charset="0"/>
              </a:rPr>
              <a:t>Προμήθεια υλικού και δώρων στα πλαίσια της τουριστικής προβολής</a:t>
            </a:r>
            <a:endParaRPr lang="el-GR" sz="1200" dirty="0" smtClean="0">
              <a:solidFill>
                <a:schemeClr val="accent6">
                  <a:lumMod val="75000"/>
                </a:schemeClr>
              </a:solidFill>
              <a:latin typeface="Verdana" pitchFamily="34" charset="0"/>
            </a:endParaRPr>
          </a:p>
          <a:p>
            <a:pPr>
              <a:lnSpc>
                <a:spcPct val="150000"/>
              </a:lnSpc>
            </a:pPr>
            <a:r>
              <a:rPr lang="el-GR" sz="1200" b="1" dirty="0" smtClean="0">
                <a:solidFill>
                  <a:schemeClr val="accent6">
                    <a:lumMod val="75000"/>
                  </a:schemeClr>
                </a:solidFill>
                <a:latin typeface="Verdana" pitchFamily="34" charset="0"/>
              </a:rPr>
              <a:t> </a:t>
            </a:r>
            <a:endParaRPr lang="el-GR" sz="1200" dirty="0" smtClean="0">
              <a:solidFill>
                <a:schemeClr val="accent6">
                  <a:lumMod val="75000"/>
                </a:schemeClr>
              </a:solidFill>
              <a:latin typeface="Verdana" pitchFamily="34" charset="0"/>
            </a:endParaRPr>
          </a:p>
          <a:p>
            <a:pPr lvl="1">
              <a:lnSpc>
                <a:spcPct val="150000"/>
              </a:lnSpc>
            </a:pPr>
            <a:r>
              <a:rPr lang="el-GR" sz="1200" dirty="0" smtClean="0">
                <a:solidFill>
                  <a:schemeClr val="accent6">
                    <a:lumMod val="75000"/>
                  </a:schemeClr>
                </a:solidFill>
                <a:latin typeface="Verdana" pitchFamily="34" charset="0"/>
              </a:rPr>
              <a:t>Προμήθεια αναμνηστικών δώρων – τοπικών προϊόντων (βότανα, σαπούνια) για χρήση στις τουριστικές εκθέσεις ή για δώρα σε δημοσιογράφους που επισκέπτονται τον Νομό.</a:t>
            </a:r>
          </a:p>
          <a:p>
            <a:pPr lvl="1">
              <a:lnSpc>
                <a:spcPct val="150000"/>
              </a:lnSpc>
            </a:pPr>
            <a:r>
              <a:rPr lang="el-GR" sz="1200" dirty="0" smtClean="0">
                <a:solidFill>
                  <a:schemeClr val="accent6">
                    <a:lumMod val="75000"/>
                  </a:schemeClr>
                </a:solidFill>
                <a:latin typeface="Verdana" pitchFamily="34" charset="0"/>
              </a:rPr>
              <a:t>Αναπαραγωγή του </a:t>
            </a:r>
            <a:r>
              <a:rPr lang="en-US" sz="1200" dirty="0" smtClean="0">
                <a:solidFill>
                  <a:schemeClr val="accent6">
                    <a:lumMod val="75000"/>
                  </a:schemeClr>
                </a:solidFill>
                <a:latin typeface="Verdana" pitchFamily="34" charset="0"/>
              </a:rPr>
              <a:t>DVD</a:t>
            </a:r>
            <a:r>
              <a:rPr lang="el-GR" sz="1200" dirty="0" smtClean="0">
                <a:solidFill>
                  <a:schemeClr val="accent6">
                    <a:lumMod val="75000"/>
                  </a:schemeClr>
                </a:solidFill>
                <a:latin typeface="Verdana" pitchFamily="34" charset="0"/>
              </a:rPr>
              <a:t> που περιλαμβάνει τα επτά σποτ της Περιφέρειας Κρήτης </a:t>
            </a:r>
            <a:r>
              <a:rPr lang="en-US" sz="1200" dirty="0" smtClean="0">
                <a:solidFill>
                  <a:schemeClr val="accent6">
                    <a:lumMod val="75000"/>
                  </a:schemeClr>
                </a:solidFill>
                <a:latin typeface="Verdana" pitchFamily="34" charset="0"/>
              </a:rPr>
              <a:t>Incredible Crete </a:t>
            </a:r>
            <a:r>
              <a:rPr lang="el-GR" sz="1200" dirty="0" smtClean="0">
                <a:solidFill>
                  <a:schemeClr val="accent6">
                    <a:lumMod val="75000"/>
                  </a:schemeClr>
                </a:solidFill>
                <a:latin typeface="Verdana" pitchFamily="34" charset="0"/>
              </a:rPr>
              <a:t>σε 3.000 αντίτυπα για δώρα στις τουριστικές εκθέσεις στο εξωτερικό, για επιλεγμένα πρόσωπα κατά τις επαφές μας στο εξωτερικό ή που επισκέπτονται την Κρήτη. (Ιούνιος)</a:t>
            </a:r>
          </a:p>
          <a:p>
            <a:pPr lvl="1">
              <a:lnSpc>
                <a:spcPct val="150000"/>
              </a:lnSpc>
            </a:pPr>
            <a:r>
              <a:rPr lang="el-GR" sz="1200" dirty="0" smtClean="0">
                <a:solidFill>
                  <a:schemeClr val="accent6">
                    <a:lumMod val="75000"/>
                  </a:schemeClr>
                </a:solidFill>
                <a:latin typeface="Verdana" pitchFamily="34" charset="0"/>
              </a:rPr>
              <a:t>Σχεδίαση, Παραγωγή και διανομή 8 ειδών σελιδοδεικτών με φωτογραφικό υλικό της Κρήτης και κείμενα στην γερμανική γλώσσα. </a:t>
            </a:r>
          </a:p>
          <a:p>
            <a:pPr>
              <a:lnSpc>
                <a:spcPct val="150000"/>
              </a:lnSpc>
            </a:pPr>
            <a:r>
              <a:rPr lang="el-GR" sz="1200" dirty="0" smtClean="0">
                <a:solidFill>
                  <a:schemeClr val="accent6">
                    <a:lumMod val="75000"/>
                  </a:schemeClr>
                </a:solidFill>
                <a:latin typeface="Verdana" pitchFamily="34" charset="0"/>
              </a:rPr>
              <a:t> </a:t>
            </a: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56</a:t>
            </a:fld>
            <a:endParaRPr lang="el-G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t>Π.Ε.Λ. </a:t>
            </a:r>
            <a:r>
              <a:rPr lang="el-GR" dirty="0"/>
              <a:t>ΑΠΟΛΟΓΙΣΜΟΣ </a:t>
            </a:r>
            <a:r>
              <a:rPr lang="el-GR" dirty="0" smtClean="0"/>
              <a:t>201</a:t>
            </a:r>
            <a:r>
              <a:rPr lang="en-US" dirty="0" smtClean="0"/>
              <a:t>4</a:t>
            </a:r>
            <a:endParaRPr lang="el-GR" dirty="0"/>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9. </a:t>
            </a:r>
            <a:r>
              <a:rPr lang="el-GR" sz="2000" b="1" dirty="0" smtClean="0">
                <a:solidFill>
                  <a:schemeClr val="accent6">
                    <a:lumMod val="75000"/>
                  </a:schemeClr>
                </a:solidFill>
              </a:rPr>
              <a:t>Γραφείο ΠΑΜ - ΠΣΕΑ </a:t>
            </a:r>
            <a:br>
              <a:rPr lang="el-GR" sz="2000" b="1" dirty="0" smtClean="0">
                <a:solidFill>
                  <a:schemeClr val="accent6">
                    <a:lumMod val="75000"/>
                  </a:schemeClr>
                </a:solidFill>
              </a:rPr>
            </a:br>
            <a:r>
              <a:rPr lang="el-GR" sz="2000" b="1" dirty="0" smtClean="0">
                <a:solidFill>
                  <a:schemeClr val="accent6">
                    <a:lumMod val="75000"/>
                  </a:schemeClr>
                </a:solidFill>
              </a:rPr>
              <a:t>10. Τμήμα Πολιτικής Προστασίας </a:t>
            </a:r>
            <a:endParaRPr lang="el-GR" sz="2000" b="1" dirty="0" smtClean="0">
              <a:solidFill>
                <a:schemeClr val="accent6">
                  <a:lumMod val="75000"/>
                </a:schemeClr>
              </a:solidFill>
              <a:latin typeface="Verdana" pitchFamily="34" charset="0"/>
            </a:endParaRPr>
          </a:p>
        </p:txBody>
      </p:sp>
      <p:sp>
        <p:nvSpPr>
          <p:cNvPr id="10244" name="Rectangle 4"/>
          <p:cNvSpPr>
            <a:spLocks noChangeArrowheads="1"/>
          </p:cNvSpPr>
          <p:nvPr/>
        </p:nvSpPr>
        <p:spPr bwMode="auto">
          <a:xfrm>
            <a:off x="714348" y="1643050"/>
            <a:ext cx="764386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endParaRPr lang="el-GR" sz="1200" dirty="0" smtClean="0">
              <a:latin typeface="Verdana" pitchFamily="34" charset="0"/>
            </a:endParaRPr>
          </a:p>
          <a:p>
            <a:pPr>
              <a:lnSpc>
                <a:spcPct val="150000"/>
              </a:lnSpc>
            </a:pPr>
            <a:endParaRPr lang="el-GR" sz="1200" dirty="0" smtClean="0">
              <a:latin typeface="Verdana" pitchFamily="34" charset="0"/>
            </a:endParaRPr>
          </a:p>
          <a:p>
            <a:pPr>
              <a:lnSpc>
                <a:spcPct val="150000"/>
              </a:lnSpc>
            </a:pPr>
            <a:r>
              <a:rPr lang="el-GR" sz="1200" dirty="0" smtClean="0">
                <a:solidFill>
                  <a:schemeClr val="accent6">
                    <a:lumMod val="75000"/>
                  </a:schemeClr>
                </a:solidFill>
                <a:latin typeface="Verdana" pitchFamily="34" charset="0"/>
              </a:rPr>
              <a:t>Οι εργασίες και των δύο μονάδων χαρακτηρίζονται από υψηλή εμπιστευτικότητα που μας δεσμεύει ως προς την παρουσίασή τους δημόσια. </a:t>
            </a:r>
          </a:p>
          <a:p>
            <a:pPr>
              <a:lnSpc>
                <a:spcPct val="150000"/>
              </a:lnSpc>
            </a:pPr>
            <a:r>
              <a:rPr lang="el-GR" sz="1200" dirty="0" smtClean="0">
                <a:solidFill>
                  <a:schemeClr val="accent6">
                    <a:lumMod val="75000"/>
                  </a:schemeClr>
                </a:solidFill>
                <a:latin typeface="Verdana" pitchFamily="34" charset="0"/>
              </a:rPr>
              <a:t>Οι απολογισμοί έχουν υποβληθεί, αλλά δεν μπορούν να περιληφθούν στην παρούσα έκθεση πεπραγμένων.</a:t>
            </a: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57</a:t>
            </a:fld>
            <a:endParaRPr lang="el-G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11. Τμήμα Πληροφορικής </a:t>
            </a:r>
            <a:br>
              <a:rPr lang="el-GR" sz="2000" b="1" dirty="0" smtClean="0">
                <a:solidFill>
                  <a:schemeClr val="accent6">
                    <a:lumMod val="75000"/>
                  </a:schemeClr>
                </a:solidFill>
                <a:latin typeface="Verdana" pitchFamily="34" charset="0"/>
              </a:rPr>
            </a:br>
            <a:endParaRPr lang="el-GR" sz="2000" b="1" dirty="0" smtClean="0">
              <a:solidFill>
                <a:schemeClr val="accent6">
                  <a:lumMod val="75000"/>
                </a:schemeClr>
              </a:solidFill>
              <a:latin typeface="Verdana" pitchFamily="34" charset="0"/>
            </a:endParaRPr>
          </a:p>
        </p:txBody>
      </p:sp>
      <p:sp>
        <p:nvSpPr>
          <p:cNvPr id="10244" name="Rectangle 4"/>
          <p:cNvSpPr>
            <a:spLocks noChangeArrowheads="1"/>
          </p:cNvSpPr>
          <p:nvPr/>
        </p:nvSpPr>
        <p:spPr bwMode="auto">
          <a:xfrm>
            <a:off x="714348" y="1827715"/>
            <a:ext cx="764386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Wingdings" pitchFamily="2" charset="2"/>
              <a:buChar char="§"/>
            </a:pPr>
            <a:endParaRPr lang="el-GR" sz="1200" dirty="0" smtClean="0">
              <a:solidFill>
                <a:schemeClr val="accent6">
                  <a:lumMod val="75000"/>
                </a:schemeClr>
              </a:solidFill>
              <a:latin typeface="Verdana" pitchFamily="34" charset="0"/>
            </a:endParaRPr>
          </a:p>
          <a:p>
            <a:pPr>
              <a:buFont typeface="Wingdings" pitchFamily="2" charset="2"/>
              <a:buChar char="Ø"/>
            </a:pPr>
            <a:r>
              <a:rPr lang="el-GR" sz="1200" dirty="0" smtClean="0">
                <a:solidFill>
                  <a:schemeClr val="accent6">
                    <a:lumMod val="75000"/>
                  </a:schemeClr>
                </a:solidFill>
                <a:latin typeface="Verdana" pitchFamily="34" charset="0"/>
              </a:rPr>
              <a:t>Υποστήριξη χρηστών – επίλυση </a:t>
            </a:r>
            <a:r>
              <a:rPr lang="en-US" sz="1200" dirty="0" smtClean="0">
                <a:solidFill>
                  <a:schemeClr val="accent6">
                    <a:lumMod val="75000"/>
                  </a:schemeClr>
                </a:solidFill>
                <a:latin typeface="Verdana" pitchFamily="34" charset="0"/>
              </a:rPr>
              <a:t>150 </a:t>
            </a:r>
            <a:r>
              <a:rPr lang="el-GR" sz="1200" dirty="0" smtClean="0">
                <a:solidFill>
                  <a:schemeClr val="accent6">
                    <a:lumMod val="75000"/>
                  </a:schemeClr>
                </a:solidFill>
                <a:latin typeface="Verdana" pitchFamily="34" charset="0"/>
              </a:rPr>
              <a:t>γραπτών αιτημάτων και </a:t>
            </a:r>
            <a:r>
              <a:rPr lang="en-US" sz="1200" dirty="0" smtClean="0">
                <a:solidFill>
                  <a:schemeClr val="accent6">
                    <a:lumMod val="75000"/>
                  </a:schemeClr>
                </a:solidFill>
                <a:latin typeface="Verdana" pitchFamily="34" charset="0"/>
              </a:rPr>
              <a:t>800 </a:t>
            </a:r>
            <a:r>
              <a:rPr lang="el-GR" sz="1200" dirty="0" smtClean="0">
                <a:solidFill>
                  <a:schemeClr val="accent6">
                    <a:lumMod val="75000"/>
                  </a:schemeClr>
                </a:solidFill>
                <a:latin typeface="Verdana" pitchFamily="34" charset="0"/>
              </a:rPr>
              <a:t>προφορικών αιτημάτων. </a:t>
            </a:r>
            <a:endParaRPr lang="en-US" sz="1200" dirty="0" smtClean="0">
              <a:solidFill>
                <a:schemeClr val="accent6">
                  <a:lumMod val="75000"/>
                </a:schemeClr>
              </a:solidFill>
              <a:latin typeface="Verdana" pitchFamily="34" charset="0"/>
            </a:endParaRPr>
          </a:p>
          <a:p>
            <a:endParaRPr lang="el-GR" sz="1200" dirty="0" smtClean="0">
              <a:solidFill>
                <a:schemeClr val="accent6">
                  <a:lumMod val="75000"/>
                </a:schemeClr>
              </a:solidFill>
              <a:latin typeface="Verdana" pitchFamily="34" charset="0"/>
            </a:endParaRPr>
          </a:p>
          <a:p>
            <a:pPr>
              <a:buFont typeface="Wingdings" pitchFamily="2" charset="2"/>
              <a:buChar char="Ø"/>
            </a:pPr>
            <a:r>
              <a:rPr lang="el-GR" sz="1200" dirty="0" smtClean="0">
                <a:solidFill>
                  <a:schemeClr val="accent6">
                    <a:lumMod val="75000"/>
                  </a:schemeClr>
                </a:solidFill>
                <a:latin typeface="Verdana" pitchFamily="34" charset="0"/>
              </a:rPr>
              <a:t>Εκπαίδευση προσωπικού </a:t>
            </a:r>
          </a:p>
          <a:p>
            <a:pPr>
              <a:buFont typeface="Wingdings" pitchFamily="2" charset="2"/>
              <a:buChar char="Ø"/>
            </a:pPr>
            <a:endParaRPr lang="el-GR" sz="1200" dirty="0" smtClean="0">
              <a:solidFill>
                <a:schemeClr val="accent6">
                  <a:lumMod val="75000"/>
                </a:schemeClr>
              </a:solidFill>
              <a:latin typeface="Verdana" pitchFamily="34" charset="0"/>
            </a:endParaRPr>
          </a:p>
          <a:p>
            <a:pPr>
              <a:buFont typeface="Wingdings" pitchFamily="2" charset="2"/>
              <a:buChar char="Ø"/>
            </a:pPr>
            <a:r>
              <a:rPr lang="el-GR" sz="1200" dirty="0" smtClean="0">
                <a:solidFill>
                  <a:schemeClr val="accent6">
                    <a:lumMod val="75000"/>
                  </a:schemeClr>
                </a:solidFill>
                <a:latin typeface="Verdana" pitchFamily="34" charset="0"/>
              </a:rPr>
              <a:t>Συνεχής τεχνική υποστήριξη δικτυακών υπηρεσιών σε συνεργασία με τις υπηρεσίες της έδρας.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58</a:t>
            </a:fld>
            <a:endParaRPr lang="el-G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ΕΥΧΑΡΙΣΤΙΕΣ </a:t>
            </a:r>
            <a:br>
              <a:rPr lang="el-GR" sz="2000" b="1" dirty="0" smtClean="0">
                <a:solidFill>
                  <a:schemeClr val="accent6">
                    <a:lumMod val="75000"/>
                  </a:schemeClr>
                </a:solidFill>
                <a:latin typeface="Verdana" pitchFamily="34" charset="0"/>
              </a:rPr>
            </a:br>
            <a:endParaRPr lang="el-GR" sz="2000" b="1" dirty="0" smtClean="0">
              <a:solidFill>
                <a:schemeClr val="accent6">
                  <a:lumMod val="75000"/>
                </a:schemeClr>
              </a:solidFill>
              <a:latin typeface="Verdana" pitchFamily="34" charset="0"/>
            </a:endParaRPr>
          </a:p>
        </p:txBody>
      </p:sp>
      <p:sp>
        <p:nvSpPr>
          <p:cNvPr id="10244" name="Rectangle 4"/>
          <p:cNvSpPr>
            <a:spLocks noChangeArrowheads="1"/>
          </p:cNvSpPr>
          <p:nvPr/>
        </p:nvSpPr>
        <p:spPr bwMode="auto">
          <a:xfrm>
            <a:off x="714348" y="1920049"/>
            <a:ext cx="7643866"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buFont typeface="Wingdings" pitchFamily="2" charset="2"/>
              <a:buChar char="§"/>
            </a:pPr>
            <a:endParaRPr lang="el-GR" sz="1200" dirty="0" smtClean="0">
              <a:solidFill>
                <a:schemeClr val="accent6">
                  <a:lumMod val="75000"/>
                </a:schemeClr>
              </a:solidFill>
              <a:latin typeface="Verdana" pitchFamily="34" charset="0"/>
            </a:endParaRPr>
          </a:p>
          <a:p>
            <a:pPr algn="ctr">
              <a:lnSpc>
                <a:spcPct val="150000"/>
              </a:lnSpc>
            </a:pPr>
            <a:r>
              <a:rPr lang="el-GR" sz="1200" dirty="0" smtClean="0">
                <a:solidFill>
                  <a:schemeClr val="accent6">
                    <a:lumMod val="75000"/>
                  </a:schemeClr>
                </a:solidFill>
                <a:latin typeface="Verdana" pitchFamily="34" charset="0"/>
              </a:rPr>
              <a:t>Ευχαριστώ για την προσπάθεια και τη συνεργασία το προσωπικό των υπηρεσιών της Π.Ε. Λασιθίου, το προσωπικό των υπηρεσιών της έδρας, τον Περιφερειάρχη και όλους τους αιρετούς της Περιφέρειας Κρήτης, τις άλλες αρχές του Νομού μας, τις διοικήσεις τους και το προσωπικό τους και πάνω από όλα τους κατοίκους της Ενότητας μας για την εμπιστοσύνη με την οποία μας περιβάλλουν αλλά και για την κατανόηση τους για τις παραλείψεις και τις αδυναμίες μας.</a:t>
            </a:r>
          </a:p>
          <a:p>
            <a:pPr algn="ctr">
              <a:lnSpc>
                <a:spcPct val="150000"/>
              </a:lnSpc>
            </a:pPr>
            <a:r>
              <a:rPr lang="el-GR" sz="1200" dirty="0" smtClean="0">
                <a:solidFill>
                  <a:schemeClr val="accent6">
                    <a:lumMod val="75000"/>
                  </a:schemeClr>
                </a:solidFill>
                <a:latin typeface="Verdana" pitchFamily="34" charset="0"/>
              </a:rPr>
              <a:t>Ευχαριστώ τέλος όλους όσοι συνέβαλαν με οποιονδήποτε τρόπο στο έργο της περιφερειακής μας ενότητας και εύχομαι να μας δοθούν σύντομα οι δυνατότητες για περισσότερο και καλύτερο έργο.</a:t>
            </a:r>
          </a:p>
          <a:p>
            <a:pPr algn="ctr">
              <a:lnSpc>
                <a:spcPct val="150000"/>
              </a:lnSpc>
            </a:pPr>
            <a:endParaRPr lang="el-GR" sz="1200" dirty="0" smtClean="0">
              <a:solidFill>
                <a:schemeClr val="accent6">
                  <a:lumMod val="75000"/>
                </a:schemeClr>
              </a:solidFill>
              <a:latin typeface="Verdana" pitchFamily="34" charset="0"/>
            </a:endParaRPr>
          </a:p>
          <a:p>
            <a:pPr algn="ctr">
              <a:lnSpc>
                <a:spcPct val="150000"/>
              </a:lnSpc>
            </a:pPr>
            <a:r>
              <a:rPr lang="el-GR" sz="1200" dirty="0" smtClean="0">
                <a:solidFill>
                  <a:schemeClr val="accent6">
                    <a:lumMod val="75000"/>
                  </a:schemeClr>
                </a:solidFill>
                <a:latin typeface="Verdana" pitchFamily="34" charset="0"/>
              </a:rPr>
              <a:t>Η Αντιπεριφερειάρχης Λασιθίου</a:t>
            </a:r>
          </a:p>
          <a:p>
            <a:pPr algn="ctr">
              <a:lnSpc>
                <a:spcPct val="150000"/>
              </a:lnSpc>
            </a:pPr>
            <a:r>
              <a:rPr lang="el-GR" sz="1200" dirty="0" smtClean="0">
                <a:solidFill>
                  <a:schemeClr val="accent6">
                    <a:lumMod val="75000"/>
                  </a:schemeClr>
                </a:solidFill>
                <a:latin typeface="Verdana" pitchFamily="34" charset="0"/>
              </a:rPr>
              <a:t>Πελαγία Πετράκη </a:t>
            </a: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59</a:t>
            </a:fld>
            <a:endParaRPr lang="el-G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1600"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200" dirty="0">
              <a:latin typeface="Verdana" pitchFamily="34" charset="0"/>
            </a:endParaRPr>
          </a:p>
          <a:p>
            <a:pPr>
              <a:buNone/>
            </a:pPr>
            <a:endParaRPr lang="el-GR" sz="1200" dirty="0" smtClean="0">
              <a:latin typeface="Verdana" pitchFamily="34" charset="0"/>
            </a:endParaRP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6</a:t>
            </a:fld>
            <a:endParaRPr lang="el-GR"/>
          </a:p>
        </p:txBody>
      </p:sp>
      <p:graphicFrame>
        <p:nvGraphicFramePr>
          <p:cNvPr id="7" name="1 - Γράφημα"/>
          <p:cNvGraphicFramePr/>
          <p:nvPr/>
        </p:nvGraphicFramePr>
        <p:xfrm>
          <a:off x="1475656" y="1772816"/>
          <a:ext cx="6192688" cy="316835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 </a:t>
            </a:r>
            <a:endParaRPr lang="el-GR" sz="2000" b="1" i="1" dirty="0" smtClean="0">
              <a:solidFill>
                <a:schemeClr val="accent6">
                  <a:lumMod val="75000"/>
                </a:schemeClr>
              </a:solidFill>
              <a:latin typeface="Verdana" pitchFamily="34" charset="0"/>
            </a:endParaRPr>
          </a:p>
        </p:txBody>
      </p:sp>
      <p:sp>
        <p:nvSpPr>
          <p:cNvPr id="3075" name="Rectangle 3"/>
          <p:cNvSpPr>
            <a:spLocks noGrp="1" noChangeArrowheads="1"/>
          </p:cNvSpPr>
          <p:nvPr>
            <p:ph type="body" idx="1"/>
          </p:nvPr>
        </p:nvSpPr>
        <p:spPr/>
        <p:txBody>
          <a:bodyPr/>
          <a:lstStyle/>
          <a:p>
            <a:pPr>
              <a:lnSpc>
                <a:spcPct val="150000"/>
              </a:lnSpc>
              <a:buNone/>
            </a:pPr>
            <a:r>
              <a:rPr lang="el-GR" sz="1200" b="1" dirty="0" smtClean="0">
                <a:solidFill>
                  <a:schemeClr val="accent6">
                    <a:lumMod val="75000"/>
                  </a:schemeClr>
                </a:solidFill>
                <a:latin typeface="Verdana" pitchFamily="34" charset="0"/>
              </a:rPr>
              <a:t>ΣΤΕΛΕΧΩΣΗ</a:t>
            </a:r>
            <a:endParaRPr lang="el-GR" sz="1200" dirty="0" smtClean="0">
              <a:solidFill>
                <a:schemeClr val="accent6">
                  <a:lumMod val="75000"/>
                </a:schemeClr>
              </a:solidFill>
              <a:latin typeface="Verdana" pitchFamily="34" charset="0"/>
            </a:endParaRPr>
          </a:p>
          <a:p>
            <a:pPr>
              <a:lnSpc>
                <a:spcPct val="150000"/>
              </a:lnSpc>
              <a:buNone/>
            </a:pPr>
            <a:r>
              <a:rPr lang="el-GR" sz="1200" dirty="0" smtClean="0">
                <a:solidFill>
                  <a:schemeClr val="accent6">
                    <a:lumMod val="75000"/>
                  </a:schemeClr>
                </a:solidFill>
                <a:latin typeface="Verdana" pitchFamily="34" charset="0"/>
              </a:rPr>
              <a:t>Η μείωση του προσωπικού οφείλεται σε: </a:t>
            </a:r>
          </a:p>
          <a:p>
            <a:pPr>
              <a:lnSpc>
                <a:spcPct val="150000"/>
              </a:lnSpc>
              <a:buNone/>
            </a:pPr>
            <a:r>
              <a:rPr lang="el-GR" sz="1200" dirty="0" smtClean="0">
                <a:solidFill>
                  <a:schemeClr val="accent6">
                    <a:lumMod val="75000"/>
                  </a:schemeClr>
                </a:solidFill>
                <a:latin typeface="Verdana" pitchFamily="34" charset="0"/>
              </a:rPr>
              <a:t>Αποχωρήσεις λόγω συνταξιοδότησης = 13 άτομα </a:t>
            </a:r>
          </a:p>
          <a:p>
            <a:pPr>
              <a:lnSpc>
                <a:spcPct val="150000"/>
              </a:lnSpc>
              <a:buNone/>
            </a:pPr>
            <a:r>
              <a:rPr lang="el-GR" sz="1200" dirty="0" smtClean="0">
                <a:solidFill>
                  <a:schemeClr val="accent6">
                    <a:lumMod val="75000"/>
                  </a:schemeClr>
                </a:solidFill>
                <a:latin typeface="Verdana" pitchFamily="34" charset="0"/>
              </a:rPr>
              <a:t>Μετατάξεις από ΠΕΛ = 8 άτομα, </a:t>
            </a:r>
          </a:p>
          <a:p>
            <a:pPr>
              <a:lnSpc>
                <a:spcPct val="150000"/>
              </a:lnSpc>
              <a:buNone/>
            </a:pPr>
            <a:r>
              <a:rPr lang="el-GR" sz="1200" dirty="0" smtClean="0">
                <a:solidFill>
                  <a:schemeClr val="accent6">
                    <a:lumMod val="75000"/>
                  </a:schemeClr>
                </a:solidFill>
                <a:latin typeface="Verdana" pitchFamily="34" charset="0"/>
              </a:rPr>
              <a:t>Μετάταξη στην ΠΕΛ = 1 άτομα, </a:t>
            </a:r>
          </a:p>
          <a:p>
            <a:pPr>
              <a:lnSpc>
                <a:spcPct val="150000"/>
              </a:lnSpc>
              <a:buNone/>
            </a:pPr>
            <a:r>
              <a:rPr lang="el-GR" sz="1200" dirty="0" smtClean="0">
                <a:solidFill>
                  <a:schemeClr val="accent6">
                    <a:lumMod val="75000"/>
                  </a:schemeClr>
                </a:solidFill>
                <a:latin typeface="Verdana" pitchFamily="34" charset="0"/>
              </a:rPr>
              <a:t>Αποσπασμένοι από εμάς = 3 </a:t>
            </a:r>
          </a:p>
          <a:p>
            <a:pPr>
              <a:lnSpc>
                <a:spcPct val="150000"/>
              </a:lnSpc>
              <a:buNone/>
            </a:pPr>
            <a:r>
              <a:rPr lang="el-GR" sz="1200" dirty="0" smtClean="0">
                <a:solidFill>
                  <a:schemeClr val="accent6">
                    <a:lumMod val="75000"/>
                  </a:schemeClr>
                </a:solidFill>
                <a:latin typeface="Verdana" pitchFamily="34" charset="0"/>
              </a:rPr>
              <a:t>Αποσπασμένοι σε εμάς = 1</a:t>
            </a:r>
            <a:endParaRPr lang="el-GR" sz="1200" dirty="0">
              <a:solidFill>
                <a:schemeClr val="accent6">
                  <a:lumMod val="75000"/>
                </a:schemeClr>
              </a:solidFill>
              <a:latin typeface="Verdana" pitchFamily="34" charset="0"/>
            </a:endParaRPr>
          </a:p>
        </p:txBody>
      </p:sp>
      <p:sp>
        <p:nvSpPr>
          <p:cNvPr id="5" name="4 - Θέση αριθμού διαφάνειας"/>
          <p:cNvSpPr>
            <a:spLocks noGrp="1"/>
          </p:cNvSpPr>
          <p:nvPr>
            <p:ph type="sldNum" sz="quarter" idx="11"/>
          </p:nvPr>
        </p:nvSpPr>
        <p:spPr/>
        <p:txBody>
          <a:bodyPr/>
          <a:lstStyle/>
          <a:p>
            <a:fld id="{2AE15C19-2F5D-4242-883D-D415B0E5E04F}" type="slidenum">
              <a:rPr lang="el-GR" smtClean="0"/>
              <a:pPr/>
              <a:t>7</a:t>
            </a:fld>
            <a:endParaRPr lang="el-G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a:t>
            </a:r>
            <a:endParaRPr lang="el-GR" sz="2000" b="1" dirty="0" smtClean="0">
              <a:solidFill>
                <a:schemeClr val="accent6">
                  <a:lumMod val="75000"/>
                </a:schemeClr>
              </a:solidFill>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solidFill>
                <a:schemeClr val="accent6">
                  <a:lumMod val="75000"/>
                </a:schemeClr>
              </a:solidFill>
            </a:endParaRPr>
          </a:p>
          <a:p>
            <a:pPr algn="ctr">
              <a:buNone/>
            </a:pPr>
            <a:r>
              <a:rPr lang="el-GR" sz="1200" b="1" dirty="0" smtClean="0">
                <a:solidFill>
                  <a:schemeClr val="accent6">
                    <a:lumMod val="75000"/>
                  </a:schemeClr>
                </a:solidFill>
                <a:latin typeface="Verdana" pitchFamily="34" charset="0"/>
              </a:rPr>
              <a:t>Προσωπικό ανά Υπηρεσία στις 31/12/2014</a:t>
            </a:r>
          </a:p>
          <a:p>
            <a:pPr>
              <a:buNone/>
            </a:pPr>
            <a:endParaRPr lang="el-GR" sz="1000" dirty="0" smtClean="0">
              <a:solidFill>
                <a:schemeClr val="accent6">
                  <a:lumMod val="75000"/>
                </a:schemeClr>
              </a:solidFill>
            </a:endParaRPr>
          </a:p>
          <a:p>
            <a:pPr>
              <a:buNone/>
            </a:pPr>
            <a:endParaRPr lang="el-GR" sz="1000" dirty="0" smtClean="0">
              <a:solidFill>
                <a:schemeClr val="accent6">
                  <a:lumMod val="75000"/>
                </a:schemeClr>
              </a:solidFill>
            </a:endParaRPr>
          </a:p>
        </p:txBody>
      </p:sp>
      <p:sp>
        <p:nvSpPr>
          <p:cNvPr id="6" name="5 - Θέση αριθμού διαφάνειας"/>
          <p:cNvSpPr>
            <a:spLocks noGrp="1"/>
          </p:cNvSpPr>
          <p:nvPr>
            <p:ph type="sldNum" sz="quarter" idx="11"/>
          </p:nvPr>
        </p:nvSpPr>
        <p:spPr/>
        <p:txBody>
          <a:bodyPr/>
          <a:lstStyle/>
          <a:p>
            <a:fld id="{2AE15C19-2F5D-4242-883D-D415B0E5E04F}" type="slidenum">
              <a:rPr lang="el-GR" smtClean="0"/>
              <a:pPr/>
              <a:t>8</a:t>
            </a:fld>
            <a:endParaRPr lang="el-GR"/>
          </a:p>
        </p:txBody>
      </p:sp>
      <p:graphicFrame>
        <p:nvGraphicFramePr>
          <p:cNvPr id="7" name="6 - Πίνακας"/>
          <p:cNvGraphicFramePr>
            <a:graphicFrameLocks noGrp="1"/>
          </p:cNvGraphicFramePr>
          <p:nvPr/>
        </p:nvGraphicFramePr>
        <p:xfrm>
          <a:off x="1979712" y="2564904"/>
          <a:ext cx="5105400" cy="2409825"/>
        </p:xfrm>
        <a:graphic>
          <a:graphicData uri="http://schemas.openxmlformats.org/drawingml/2006/table">
            <a:tbl>
              <a:tblPr/>
              <a:tblGrid>
                <a:gridCol w="3276600"/>
                <a:gridCol w="609600"/>
                <a:gridCol w="609600"/>
                <a:gridCol w="609600"/>
              </a:tblGrid>
              <a:tr h="161925">
                <a:tc>
                  <a:txBody>
                    <a:bodyPr/>
                    <a:lstStyle/>
                    <a:p>
                      <a:pPr algn="l" fontAlgn="b"/>
                      <a:r>
                        <a:rPr lang="en-US" sz="1000" b="1" i="0" u="none" strike="noStrike" dirty="0">
                          <a:solidFill>
                            <a:schemeClr val="accent6">
                              <a:lumMod val="75000"/>
                            </a:schemeClr>
                          </a:solidFill>
                          <a:latin typeface="Verdana"/>
                        </a:rPr>
                        <a:t>Y</a:t>
                      </a:r>
                      <a:r>
                        <a:rPr lang="el-GR" sz="1000" b="1" i="0" u="none" strike="noStrike" dirty="0">
                          <a:solidFill>
                            <a:schemeClr val="accent6">
                              <a:lumMod val="75000"/>
                            </a:schemeClr>
                          </a:solidFill>
                          <a:latin typeface="Verdana"/>
                        </a:rPr>
                        <a:t>ΥΠΗΡΕΣΙΕΣ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a:rPr>
                        <a:t>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a:rPr>
                        <a:t>2013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a:rPr>
                        <a:t>2014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Δ/ΝΣΗ ΑΓΡΟΤΙΚΗΣ ΟΙΚΟΝΟΜΙΑΣ &amp; ΚΤΗΝΙΑΤΡΙΚΗΣ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Δ/ΝΣΗ ΜΕΤΑΦΟΡΩΝ &amp; ΕΠΙΚΟΙΝΩΝΙΩΝ</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Δ/ΝΣΗ ΔΙΟΙΚ.-ΟΙΚΟΝΟΜΙΚΟ</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Δ/ΝΣΗ ΤΕΧΝΙΚΩΝ ΕΡΓΩΝ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Δ/ΝΣΗ ΔΗΜΟΣΙΑΣ ΥΓΕΙΑΣ &amp; ΚΟΙΝΩΝΙΚΗΣ ΜΕΡΙΜΝΑΣ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Δ/ΝΣΗ ΑΝΑΠΤΥΞΗΣ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dirty="0">
                          <a:solidFill>
                            <a:schemeClr val="accent6">
                              <a:lumMod val="75000"/>
                            </a:schemeClr>
                          </a:solidFill>
                          <a:latin typeface="Verdana"/>
                        </a:rPr>
                        <a:t>ΤΜΗΜΑ ΠΛΗΡΟΦΟΡΙΚΗΣ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ΤΜΗΜΑ ΠΟΛΙΤΙΚΗΣ ΠΡΟΣΤΑΣΙΑΣ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ΤΜΗΜΑ ΠΕΡΙΒ. &amp; ΥΔΡΟΟΙΚΟΝΟΜΙΑΣ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ΤΜΗΜΑ ΤΟΥΡΙΣΜΟΥ</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0" i="0" u="none" strike="noStrike">
                          <a:solidFill>
                            <a:schemeClr val="accent6">
                              <a:lumMod val="75000"/>
                            </a:schemeClr>
                          </a:solidFill>
                          <a:latin typeface="Verdana"/>
                        </a:rPr>
                        <a:t>ΓΡΑΦΕΙΟ ΑΝΤΙΠΕΡΙΦΕΡΕΙΑΡΧΗ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l-GR" sz="1000" b="0" i="0" u="none" strike="noStrike">
                          <a:solidFill>
                            <a:schemeClr val="accent6">
                              <a:lumMod val="75000"/>
                            </a:schemeClr>
                          </a:solidFill>
                          <a:latin typeface="Verdana"/>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r>
                        <a:rPr lang="el-GR" sz="1000" b="1" i="0" u="none" strike="noStrike">
                          <a:solidFill>
                            <a:schemeClr val="accent6">
                              <a:lumMod val="75000"/>
                            </a:schemeClr>
                          </a:solidFill>
                          <a:latin typeface="Verdana"/>
                        </a:rPr>
                        <a:t>ΣΥΝΟΛΟ</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dirty="0">
                          <a:solidFill>
                            <a:schemeClr val="accent6">
                              <a:lumMod val="75000"/>
                            </a:schemeClr>
                          </a:solidFill>
                          <a:latin typeface="Verdana"/>
                        </a:rPr>
                        <a:t>136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dirty="0">
                          <a:solidFill>
                            <a:schemeClr val="accent6">
                              <a:lumMod val="75000"/>
                            </a:schemeClr>
                          </a:solidFill>
                          <a:latin typeface="Verdana"/>
                        </a:rPr>
                        <a:t>123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dirty="0">
                          <a:solidFill>
                            <a:schemeClr val="accent6">
                              <a:lumMod val="75000"/>
                            </a:schemeClr>
                          </a:solidFill>
                          <a:latin typeface="Verdana"/>
                        </a:rPr>
                        <a:t>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0"/>
          </p:nvPr>
        </p:nvSpPr>
        <p:spPr/>
        <p:txBody>
          <a:bodyPr/>
          <a:lstStyle/>
          <a:p>
            <a:r>
              <a:rPr lang="el-GR" dirty="0" smtClean="0">
                <a:solidFill>
                  <a:schemeClr val="accent6">
                    <a:lumMod val="75000"/>
                  </a:schemeClr>
                </a:solidFill>
              </a:rPr>
              <a:t>Π.Ε.Λ. </a:t>
            </a:r>
            <a:r>
              <a:rPr lang="el-GR" dirty="0">
                <a:solidFill>
                  <a:schemeClr val="accent6">
                    <a:lumMod val="75000"/>
                  </a:schemeClr>
                </a:solidFill>
              </a:rPr>
              <a:t>ΑΠΟΛΟΓΙΣΜΟΣ </a:t>
            </a:r>
            <a:r>
              <a:rPr lang="el-GR" dirty="0" smtClean="0">
                <a:solidFill>
                  <a:schemeClr val="accent6">
                    <a:lumMod val="75000"/>
                  </a:schemeClr>
                </a:solidFill>
              </a:rPr>
              <a:t>201</a:t>
            </a:r>
            <a:r>
              <a:rPr lang="en-US" dirty="0" smtClean="0">
                <a:solidFill>
                  <a:schemeClr val="accent6">
                    <a:lumMod val="75000"/>
                  </a:schemeClr>
                </a:solidFill>
              </a:rPr>
              <a:t>4</a:t>
            </a:r>
            <a:endParaRPr lang="el-GR" dirty="0">
              <a:solidFill>
                <a:schemeClr val="accent6">
                  <a:lumMod val="75000"/>
                </a:schemeClr>
              </a:solidFill>
            </a:endParaRPr>
          </a:p>
        </p:txBody>
      </p:sp>
      <p:sp>
        <p:nvSpPr>
          <p:cNvPr id="3074" name="Rectangle 2"/>
          <p:cNvSpPr>
            <a:spLocks noGrp="1" noChangeArrowheads="1"/>
          </p:cNvSpPr>
          <p:nvPr>
            <p:ph type="title"/>
          </p:nvPr>
        </p:nvSpPr>
        <p:spPr/>
        <p:txBody>
          <a:bodyPr/>
          <a:lstStyle/>
          <a:p>
            <a:pPr algn="ctr"/>
            <a:r>
              <a:rPr lang="el-GR" sz="2000" b="1" dirty="0" smtClean="0">
                <a:solidFill>
                  <a:schemeClr val="accent6">
                    <a:lumMod val="75000"/>
                  </a:schemeClr>
                </a:solidFill>
                <a:latin typeface="Verdana" pitchFamily="34" charset="0"/>
              </a:rPr>
              <a:t>1. ΔΙΕΥΘΥΝΣΗ ΔΙΟΙΚHTIKOY- ΟΙΚΟΝOMIKOY</a:t>
            </a:r>
            <a:endParaRPr lang="el-GR" sz="2000" b="1" dirty="0" smtClean="0">
              <a:solidFill>
                <a:schemeClr val="accent6">
                  <a:lumMod val="75000"/>
                </a:schemeClr>
              </a:solidFill>
            </a:endParaRPr>
          </a:p>
        </p:txBody>
      </p:sp>
      <p:sp>
        <p:nvSpPr>
          <p:cNvPr id="3075" name="Rectangle 3"/>
          <p:cNvSpPr>
            <a:spLocks noGrp="1" noChangeArrowheads="1"/>
          </p:cNvSpPr>
          <p:nvPr>
            <p:ph type="body" idx="1"/>
          </p:nvPr>
        </p:nvSpPr>
        <p:spPr/>
        <p:txBody>
          <a:bodyPr/>
          <a:lstStyle/>
          <a:p>
            <a:pPr algn="ctr">
              <a:buFont typeface="Wingdings" pitchFamily="2" charset="2"/>
              <a:buNone/>
            </a:pPr>
            <a:endParaRPr lang="el-GR" sz="1000" dirty="0">
              <a:solidFill>
                <a:schemeClr val="accent6">
                  <a:lumMod val="75000"/>
                </a:schemeClr>
              </a:solidFill>
            </a:endParaRPr>
          </a:p>
          <a:p>
            <a:pPr algn="ctr">
              <a:buNone/>
            </a:pPr>
            <a:r>
              <a:rPr lang="el-GR" sz="1200" b="1" dirty="0" smtClean="0">
                <a:solidFill>
                  <a:schemeClr val="accent6">
                    <a:lumMod val="75000"/>
                  </a:schemeClr>
                </a:solidFill>
                <a:latin typeface="Verdana" pitchFamily="34" charset="0"/>
              </a:rPr>
              <a:t>Κατανομή προσωπικού ανά πόλη στις 31/12/2014</a:t>
            </a:r>
          </a:p>
          <a:p>
            <a:pPr>
              <a:buNone/>
            </a:pPr>
            <a:endParaRPr lang="el-GR" sz="1000" dirty="0" smtClean="0">
              <a:solidFill>
                <a:schemeClr val="accent6">
                  <a:lumMod val="75000"/>
                </a:schemeClr>
              </a:solidFill>
            </a:endParaRPr>
          </a:p>
          <a:p>
            <a:pPr>
              <a:buNone/>
            </a:pPr>
            <a:endParaRPr lang="el-GR" sz="1000" dirty="0" smtClean="0">
              <a:solidFill>
                <a:schemeClr val="accent6">
                  <a:lumMod val="75000"/>
                </a:schemeClr>
              </a:solidFill>
            </a:endParaRPr>
          </a:p>
        </p:txBody>
      </p:sp>
      <p:sp>
        <p:nvSpPr>
          <p:cNvPr id="7" name="6 - Θέση αριθμού διαφάνειας"/>
          <p:cNvSpPr>
            <a:spLocks noGrp="1"/>
          </p:cNvSpPr>
          <p:nvPr>
            <p:ph type="sldNum" sz="quarter" idx="11"/>
          </p:nvPr>
        </p:nvSpPr>
        <p:spPr/>
        <p:txBody>
          <a:bodyPr/>
          <a:lstStyle/>
          <a:p>
            <a:fld id="{2AE15C19-2F5D-4242-883D-D415B0E5E04F}" type="slidenum">
              <a:rPr lang="el-GR" smtClean="0"/>
              <a:pPr/>
              <a:t>9</a:t>
            </a:fld>
            <a:endParaRPr lang="el-GR"/>
          </a:p>
        </p:txBody>
      </p:sp>
      <p:graphicFrame>
        <p:nvGraphicFramePr>
          <p:cNvPr id="8" name="7 - Πίνακας"/>
          <p:cNvGraphicFramePr>
            <a:graphicFrameLocks noGrp="1"/>
          </p:cNvGraphicFramePr>
          <p:nvPr/>
        </p:nvGraphicFramePr>
        <p:xfrm>
          <a:off x="2699791" y="2700337"/>
          <a:ext cx="3744418" cy="1880793"/>
        </p:xfrm>
        <a:graphic>
          <a:graphicData uri="http://schemas.openxmlformats.org/drawingml/2006/table">
            <a:tbl>
              <a:tblPr/>
              <a:tblGrid>
                <a:gridCol w="1578970"/>
                <a:gridCol w="721816"/>
                <a:gridCol w="721816"/>
                <a:gridCol w="721816"/>
              </a:tblGrid>
              <a:tr h="208977">
                <a:tc>
                  <a:txBody>
                    <a:bodyPr/>
                    <a:lstStyle/>
                    <a:p>
                      <a:pPr algn="l" fontAlgn="b"/>
                      <a:r>
                        <a:rPr lang="el-GR" sz="1000" b="1" i="0" u="none" strike="noStrike" dirty="0">
                          <a:solidFill>
                            <a:schemeClr val="accent6">
                              <a:lumMod val="75000"/>
                            </a:schemeClr>
                          </a:solidFill>
                          <a:latin typeface="Verdana" pitchFamily="34" charset="0"/>
                        </a:rPr>
                        <a:t>ΠΟΛΗ</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pitchFamily="34" charset="0"/>
                        </a:rPr>
                        <a:t>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pitchFamily="34" charset="0"/>
                        </a:rPr>
                        <a:t>2013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a:solidFill>
                            <a:schemeClr val="accent6">
                              <a:lumMod val="75000"/>
                            </a:schemeClr>
                          </a:solidFill>
                          <a:latin typeface="Verdana" pitchFamily="34" charset="0"/>
                        </a:rPr>
                        <a:t>2014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977">
                <a:tc>
                  <a:txBody>
                    <a:bodyPr/>
                    <a:lstStyle/>
                    <a:p>
                      <a:pPr algn="l" fontAlgn="b"/>
                      <a:r>
                        <a:rPr lang="el-GR" sz="1000" b="1" i="0" u="none" strike="noStrike">
                          <a:solidFill>
                            <a:schemeClr val="accent6">
                              <a:lumMod val="75000"/>
                            </a:schemeClr>
                          </a:solidFill>
                          <a:latin typeface="Verdana" pitchFamily="34" charset="0"/>
                        </a:rPr>
                        <a:t>ΑΓΙΟΣ ΝΙΚΟΛΑΟΣ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97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977">
                <a:tc>
                  <a:txBody>
                    <a:bodyPr/>
                    <a:lstStyle/>
                    <a:p>
                      <a:pPr algn="l" fontAlgn="b"/>
                      <a:r>
                        <a:rPr lang="el-GR" sz="1000" b="1" i="0" u="none" strike="noStrike" dirty="0">
                          <a:solidFill>
                            <a:schemeClr val="accent6">
                              <a:lumMod val="75000"/>
                            </a:schemeClr>
                          </a:solidFill>
                          <a:latin typeface="Verdana" pitchFamily="34" charset="0"/>
                        </a:rPr>
                        <a:t>ΙΕΡΑΠΕΤΡΑ</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dirty="0" smtClean="0">
                          <a:solidFill>
                            <a:schemeClr val="accent6">
                              <a:lumMod val="75000"/>
                            </a:schemeClr>
                          </a:solidFill>
                          <a:latin typeface="Verdana" pitchFamily="34" charset="0"/>
                        </a:rPr>
                        <a:t>9</a:t>
                      </a:r>
                      <a:endParaRPr lang="el-GR" sz="1000" b="0" i="0" u="none" strike="noStrike" dirty="0">
                        <a:solidFill>
                          <a:schemeClr val="accent6">
                            <a:lumMod val="75000"/>
                          </a:schemeClr>
                        </a:solidFill>
                        <a:latin typeface="Verdana"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977">
                <a:tc>
                  <a:txBody>
                    <a:bodyPr/>
                    <a:lstStyle/>
                    <a:p>
                      <a:pPr algn="l" fontAlgn="b"/>
                      <a:r>
                        <a:rPr lang="el-GR" sz="1000" b="1" i="0" u="none" strike="noStrike">
                          <a:solidFill>
                            <a:schemeClr val="accent6">
                              <a:lumMod val="75000"/>
                            </a:schemeClr>
                          </a:solidFill>
                          <a:latin typeface="Verdana" pitchFamily="34" charset="0"/>
                        </a:rPr>
                        <a:t>ΣΗΤΕΙΑ</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977">
                <a:tc>
                  <a:txBody>
                    <a:bodyPr/>
                    <a:lstStyle/>
                    <a:p>
                      <a:pPr algn="l" fontAlgn="b"/>
                      <a:r>
                        <a:rPr lang="el-GR" sz="1000" b="1" i="0" u="none" strike="noStrike" dirty="0">
                          <a:solidFill>
                            <a:schemeClr val="accent6">
                              <a:lumMod val="75000"/>
                            </a:schemeClr>
                          </a:solidFill>
                          <a:latin typeface="Verdana" pitchFamily="34" charset="0"/>
                        </a:rPr>
                        <a:t>ΚΤΕΟ</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dirty="0">
                          <a:solidFill>
                            <a:schemeClr val="accent6">
                              <a:lumMod val="75000"/>
                            </a:schemeClr>
                          </a:solidFill>
                          <a:latin typeface="Verdana"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l-GR" sz="1000" b="0" i="0" u="none" strike="noStrike">
                          <a:solidFill>
                            <a:schemeClr val="accent6">
                              <a:lumMod val="75000"/>
                            </a:schemeClr>
                          </a:solidFill>
                          <a:latin typeface="Verdana"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l-GR" sz="1000" b="0" i="0" u="none" strike="noStrike">
                          <a:solidFill>
                            <a:schemeClr val="accent6">
                              <a:lumMod val="75000"/>
                            </a:schemeClr>
                          </a:solidFill>
                          <a:latin typeface="Verdana"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977">
                <a:tc>
                  <a:txBody>
                    <a:bodyPr/>
                    <a:lstStyle/>
                    <a:p>
                      <a:pPr algn="l" fontAlgn="b"/>
                      <a:r>
                        <a:rPr lang="el-GR" sz="1000" b="1" i="0" u="none" strike="noStrike">
                          <a:solidFill>
                            <a:schemeClr val="accent6">
                              <a:lumMod val="75000"/>
                            </a:schemeClr>
                          </a:solidFill>
                          <a:latin typeface="Verdana" pitchFamily="34" charset="0"/>
                        </a:rPr>
                        <a:t>ΝΕΑΠΟΛΗ</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977">
                <a:tc>
                  <a:txBody>
                    <a:bodyPr/>
                    <a:lstStyle/>
                    <a:p>
                      <a:pPr algn="l" fontAlgn="b"/>
                      <a:r>
                        <a:rPr lang="el-GR" sz="1000" b="1" i="0" u="none" strike="noStrike">
                          <a:solidFill>
                            <a:schemeClr val="accent6">
                              <a:lumMod val="75000"/>
                            </a:schemeClr>
                          </a:solidFill>
                          <a:latin typeface="Verdana" pitchFamily="34" charset="0"/>
                        </a:rPr>
                        <a:t>ΧΑΝΔΡΑΣ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977">
                <a:tc>
                  <a:txBody>
                    <a:bodyPr/>
                    <a:lstStyle/>
                    <a:p>
                      <a:pPr algn="l" fontAlgn="b"/>
                      <a:r>
                        <a:rPr lang="el-GR" sz="1000" b="1" i="0" u="none" strike="noStrike">
                          <a:solidFill>
                            <a:schemeClr val="accent6">
                              <a:lumMod val="75000"/>
                            </a:schemeClr>
                          </a:solidFill>
                          <a:latin typeface="Verdana" pitchFamily="34" charset="0"/>
                        </a:rPr>
                        <a:t>ΤΖΕΡΜΙΑΔΟ</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0" i="0" u="none" strike="noStrike">
                          <a:solidFill>
                            <a:schemeClr val="accent6">
                              <a:lumMod val="75000"/>
                            </a:schemeClr>
                          </a:solidFill>
                          <a:latin typeface="Verdana"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8977">
                <a:tc>
                  <a:txBody>
                    <a:bodyPr/>
                    <a:lstStyle/>
                    <a:p>
                      <a:pPr algn="l" fontAlgn="b"/>
                      <a:r>
                        <a:rPr lang="el-GR" sz="1000" b="1" i="0" u="none" strike="noStrike">
                          <a:solidFill>
                            <a:schemeClr val="accent6">
                              <a:lumMod val="75000"/>
                            </a:schemeClr>
                          </a:solidFill>
                          <a:latin typeface="Verdana" pitchFamily="34" charset="0"/>
                        </a:rPr>
                        <a:t>ΣΥΝΟΛΟ</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dirty="0">
                          <a:solidFill>
                            <a:schemeClr val="accent6">
                              <a:lumMod val="75000"/>
                            </a:schemeClr>
                          </a:solidFill>
                          <a:latin typeface="Verdana" pitchFamily="34" charset="0"/>
                        </a:rPr>
                        <a:t>136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dirty="0">
                          <a:solidFill>
                            <a:schemeClr val="accent6">
                              <a:lumMod val="75000"/>
                            </a:schemeClr>
                          </a:solidFill>
                          <a:latin typeface="Verdana" pitchFamily="34" charset="0"/>
                        </a:rPr>
                        <a:t>123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l-GR" sz="1000" b="1" i="0" u="none" strike="noStrike" dirty="0" smtClean="0">
                          <a:solidFill>
                            <a:schemeClr val="accent6">
                              <a:lumMod val="75000"/>
                            </a:schemeClr>
                          </a:solidFill>
                          <a:latin typeface="Verdana" pitchFamily="34" charset="0"/>
                        </a:rPr>
                        <a:t>105</a:t>
                      </a:r>
                      <a:endParaRPr lang="el-GR" sz="1000" b="1" i="0" u="none" strike="noStrike" dirty="0">
                        <a:solidFill>
                          <a:schemeClr val="accent6">
                            <a:lumMod val="75000"/>
                          </a:schemeClr>
                        </a:solidFill>
                        <a:latin typeface="Verdana"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Θέμα του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Θέμα του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2702</TotalTime>
  <Words>2473</Words>
  <Application>Microsoft Office PowerPoint</Application>
  <PresentationFormat>Προβολή στην οθόνη (4:3)</PresentationFormat>
  <Paragraphs>719</Paragraphs>
  <Slides>59</Slides>
  <Notes>2</Notes>
  <HiddenSlides>0</HiddenSlides>
  <MMClips>0</MMClips>
  <ScaleCrop>false</ScaleCrop>
  <HeadingPairs>
    <vt:vector size="6" baseType="variant">
      <vt:variant>
        <vt:lpstr>Θέμα</vt:lpstr>
      </vt:variant>
      <vt:variant>
        <vt:i4>1</vt:i4>
      </vt:variant>
      <vt:variant>
        <vt:lpstr>Συνδέσεις</vt:lpstr>
      </vt:variant>
      <vt:variant>
        <vt:i4>29</vt:i4>
      </vt:variant>
      <vt:variant>
        <vt:lpstr>Τίτλοι διαφανειών</vt:lpstr>
      </vt:variant>
      <vt:variant>
        <vt:i4>59</vt:i4>
      </vt:variant>
    </vt:vector>
  </HeadingPairs>
  <TitlesOfParts>
    <vt:vector size="89" baseType="lpstr">
      <vt:lpstr>Pixel</vt:lpstr>
      <vt:lpstr>C:\Documents and Settings\NOMSYM2\Local Settings\Temporary Internet files\Content.Outlook\EFVJXU92\Τέλη αδείας  μεταβίβασης 2014.xls!Φύλλο1!R19C2:R23C4</vt:lpstr>
      <vt:lpstr>C:\Documents and Settings\NOMSYM2\Local Settings\Temporary Internet files\Content.Outlook\EFVJXU92\Τέλη αδείας  μεταβίβασης 2014.xls!Φύλλο1![Τέλη αδείας  μεταβίβασης 2014.xls]Φύλλο1 Chart 3</vt:lpstr>
      <vt:lpstr>C:\Documents and Settings\NOMSYM2\Local Settings\Temporary Internet files\Content.Outlook\EFVJXU92\Στατιστικά Δνσης 2014.xlsx!Φύλλο1!R8C1:R34C6</vt:lpstr>
      <vt:lpstr>C:\Documents and Settings\NOMSYM2\Local Settings\Temporary Internet files\Content.Outlook\EFVJXU92\Στατιστικά Δνσης 2014.xlsx!Φύλλο1!R35C1:R62C6</vt:lpstr>
      <vt:lpstr>C:\Documents and Settings\NOMSYM2\Local Settings\Temporary Internet files\Content.Outlook\EFVJXU92\Στατιστικά Δνσης 2014.xlsx!Φύλλο1!R63C1:R87C6</vt:lpstr>
      <vt:lpstr>C:\Documents and Settings\NOMSYM2\Local Settings\Temporary Internet files\Content.Outlook\EFVJXU92\Στατιστικά Δνσης 2014.xlsx!Φύλλο1!R88C1:R102C6</vt:lpstr>
      <vt:lpstr>Βιβλίο1!Φύλλο1!R16C1:R21C2</vt:lpstr>
      <vt:lpstr>C:\Documents and Settings\NOMSYM2\Local Settings\Temporary Internet files\Content.Outlook\EFVJXU92\ΤΜΗΜΑ ΠΟΙΟΤΙΚΟΥ  ΦΥΤΟΥΓΕΙΟΝΟΜΙΚΟΥ ΕΛΕΓΧΟΥ - ΠΕΠΡΑΓΜΕΝΑ 2014 .doc!OLE_LINK12</vt:lpstr>
      <vt:lpstr>C:\Documents and Settings\NOMSYM2\Local Settings\Temporary Internet files\Content.Outlook\EFVJXU92\ΤΜΗΜΑ ΠΟΙΟΤΙΚΟΥ  ΦΥΤΟΥΓΕΙΟΝΟΜΙΚΟΥ ΕΛΕΓΧΟΥ - ΠΕΠΡΑΓΜΕΝΑ 2014 .doc!OLE_LINK10</vt:lpstr>
      <vt:lpstr>C:\Documents and Settings\NOMSYM2\Local Settings\Temporary Internet files\Content.Outlook\EFVJXU92\ΤΜΗΜΑ ΠΟΙΟΤΙΚΟΥ  ΦΥΤΟΥΓΕΙΟΝΟΜΙΚΟΥ ΕΛΕΓΧΟΥ - ΠΕΠΡΑΓΜΕΝΑ 2014 .doc!OLE_LINK13</vt:lpstr>
      <vt:lpstr>C:\Documents and Settings\NOMSYM2\Local Settings\Temporary Internet files\Content.Outlook\EFVJXU92\ΠΕΠΡΑΓΜΕΝΑ Δ-ΝΣΗΣ ΑΓΡΟΤΙΚΗΣ ΟΙΚΟΝΟΜΙΑΣ και ΚΤΗΝΙΑΤΡΙΚΗΣ 2014.xls!Φύλλο1!R221C1:R247C4</vt:lpstr>
      <vt:lpstr>C:\Documents and Settings\NOMSYM2\Local Settings\Temporary Internet files\Content.Outlook\EFVJXU92\ΠΕΠΡΑΓΜΕΝΑ2014.xls!Φύλλο1!R2C1:R34C3</vt:lpstr>
      <vt:lpstr>C:\Documents and Settings\NOMSYM2\Επιφάνεια εργασίας\Elina\apologismos 2014\dieythinsh agrotikis oikonomias\ΠΕΠΡΑΓΜΕΝΑ ΤΑΟ ΙΕΡΑΠΕΤΡΑΣ 2014.xls!Φύλλο1!R1C1:R32C4</vt:lpstr>
      <vt:lpstr>Βιβλίο1!Φύλλο1!R1C1:R29C5</vt:lpstr>
      <vt:lpstr>Βιβλίο1!Φύλλο1!R30C1:R45C5</vt:lpstr>
      <vt:lpstr>Βιβλίο1!Φύλλο1!R46C1:R65C5</vt:lpstr>
      <vt:lpstr>C:\Documents and Settings\NOMSYM2\Local Settings\Temporary Internet files\Content.Outlook\EFVJXU92\ΠΕΠΡΑΓΜΕΝΑ Δ-ΝΣΗΣ ΑΓΡΟΤΙΚΗΣ ΟΙΚΟΝΟΜΙΑΣ και ΚΤΗΝΙΑΤΡΙΚΗΣ 2014.xls!Φύλλο1!R10C1:R39C4</vt:lpstr>
      <vt:lpstr>C:\Documents and Settings\NOMSYM2\Local Settings\Temporary Internet files\Content.Outlook\EFVJXU92\ΠΕΠΡΑΓΜΕΝΑ Δ-ΝΣΗΣ ΑΓΡΟΤΙΚΗΣ ΟΙΚΟΝΟΜΙΑΣ και ΚΤΗΝΙΑΤΡΙΚΗΣ 2014.xls!Φύλλο1!R40C1:R65C4</vt:lpstr>
      <vt:lpstr>C:\Documents and Settings\NOMSYM2\Local Settings\Temporary Internet files\Content.Outlook\EFVJXU92\ΠΕΠΡΑΓΜΕΝΑ Δ-ΝΣΗΣ ΑΓΡΟΤΙΚΗΣ ΟΙΚΟΝΟΜΙΑΣ και ΚΤΗΝΙΑΤΡΙΚΗΣ 2014.xls!Φύλλο1!R66C1:R93C4</vt:lpstr>
      <vt:lpstr>C:\Documents and Settings\NOMSYM2\Local Settings\Temporary Internet files\Content.Outlook\EFVJXU92\ΠΕΠΡΑΓΜΕΝΑ Δ-ΝΣΗΣ ΑΓΡΟΤΙΚΗΣ ΟΙΚΟΝΟΜΙΑΣ και ΚΤΗΝΙΑΤΡΙΚΗΣ 2014.xls!Φύλλο1!R94C1:R118C4</vt:lpstr>
      <vt:lpstr>C:\Documents and Settings\NOMSYM2\Επιφάνεια εργασίας\Elina\apologismos 2014\dieuthinsi igeias\Πεπραγμένα 2014.docx!OLE_LINK1</vt:lpstr>
      <vt:lpstr>C:\Documents and Settings\NOMSYM2\Επιφάνεια εργασίας\Elina\apologismos 2014\dieuthinsi igeias\Πεπραγμένα 2014.docx!OLE_LINK2</vt:lpstr>
      <vt:lpstr>C:\Documents and Settings\NOMSYM2\Επιφάνεια εργασίας\Elina\apologismos 2014\dieuthinsi igeias\Πεπραγμένα 2014.docx!OLE_LINK3</vt:lpstr>
      <vt:lpstr>C:\Documents and Settings\NOMSYM2\Επιφάνεια εργασίας\Elina\apologismos 2014\dieuthinsi texnikon ergon\ΑΠΟΛΟΓΙΣΜΟΣ ΔΝΣΗΣ ΤΕΧΝΙΚΩΝ ΕΡΓΩΝ 2015.doc!OLE_LINK1</vt:lpstr>
      <vt:lpstr>C:\Documents and Settings\NOMSYM2\Επιφάνεια εργασίας\Elina\apologismos 2014\dieuthinsi texnikon ergon\ΑΠΟΛΟΓΙΣΜΟΣ ΔΝΣΗΣ ΤΕΧΝΙΚΩΝ ΕΡΓΩΝ 2015.doc!OLE_LINK2</vt:lpstr>
      <vt:lpstr>C:\Documents and Settings\NOMSYM2\Επιφάνεια εργασίας\Elina\apologismos 2014\dieuthinsi texnikon ergon\ΑΠΟΛΟΓΙΣΜΟΣ ΔΝΣΗΣ ΤΕΧΝΙΚΩΝ ΕΡΓΩΝ 2015.doc!OLE_LINK3</vt:lpstr>
      <vt:lpstr>C:\Documents and Settings\NOMSYM2\Επιφάνεια εργασίας\Elina\apologismos 2014\tmima perivalontos kai idrooikonomias\ΠΕΠΡΑΓΜΕΝΑ 2014.xlsx!Πεπραγμένα 2013!R1C1:R18C2</vt:lpstr>
      <vt:lpstr>C:\Documents and Settings\NOMSYM2\Επιφάνεια εργασίας\Elina\apologismos 2014\tmima perivalontos kai idrooikonomias\ΠΕΠΡΑΓΜΕΝΑ 2014.xlsx!Πεπραγμένα 2013![ΠΕΠΡΑΓΜΕΝΑ 2014.xlsx]Πεπραγμένα 2013 1 - Γράφημα</vt:lpstr>
      <vt:lpstr>C:\Documents and Settings\NOMSYM2\Επιφάνεια εργασίας\Elina\apologismos 2014\tmima tourismou\ΑΠΟΛΟΓΙΣΜΟΣ 2014.doc!OLE_LINK6</vt:lpstr>
      <vt:lpstr>ΠΕΡΙΦΕΡΕΙΑ ΚΡΗΤΗΣ  Π.Ε. ΛΑΣΙΘΙΟΥ </vt:lpstr>
      <vt:lpstr>ΕΙΣΑΓΩΓΗ </vt:lpstr>
      <vt:lpstr>ΠΕΡΙΦΕΡΕΙΑΚΗ ΕΝΟΤΗΤΑ ΛΑΣΙΘΙΟΥ (Π.Ε.Λ.)  ΟΡΓΑΝΟΓΡΑΜΜΑ ΥΠΗΡΕΣΙΩΝ </vt:lpstr>
      <vt:lpstr>ΠΕΡΙΦΕΡΕΙΑΚΗ ΕΝΟΤΗΤΑ ΛΑΣΙΘΙΟΥ (Π.Ε.Λ.)  ΟΡΓΑΝΟΓΡΑΜΜΑ ΥΠΗΡΕΣΙΩΝ </vt:lpstr>
      <vt:lpstr>1. ΔΙΕΥΘΥΝΣΗ ΔΙΟΙΚHTIKOY- ΟΙΚΟΝOMIKOY </vt:lpstr>
      <vt:lpstr>1. ΔΙΕΥΘΥΝΣΗ ΔΙΟΙΚHTIKOY- ΟΙΚΟΝOMIKOY </vt:lpstr>
      <vt:lpstr>1. ΔΙΕΥΘΥΝΣΗ ΔΙΟΙΚHTIKOY- ΟΙΚΟΝOMIKOY </vt:lpstr>
      <vt:lpstr>1. ΔΙΕΥΘΥΝΣΗ ΔΙΟΙΚHTIKOY- ΟΙΚΟΝOMIKOY</vt:lpstr>
      <vt:lpstr>1. ΔΙΕΥΘΥΝΣΗ ΔΙΟΙΚHTIKOY- ΟΙΚΟΝOMIKOY</vt:lpstr>
      <vt:lpstr>1. ΔΙΕΥΘΥΝΣΗ ΔΙΟΙΚHTIKOY- ΟΙΚΟΝOMIKOY </vt:lpstr>
      <vt:lpstr>1. ΔΙΕΥΘΥΝΣΗ ΔΙΟΙΚHTIKOY- ΟΙΚΟΝOMIKOY </vt:lpstr>
      <vt:lpstr>1. ΔΙΕΥΘΥΝΣΗ ΔΙΟΙΚHTIKOY- ΟΙΚΟΝOMIKOY </vt:lpstr>
      <vt:lpstr>1. ΔΙΕΥΘΥΝΣΗ ΔΙΟΙΚHTIKOY- ΟΙΚΟΝOMIKOY </vt:lpstr>
      <vt:lpstr>1. ΔΙΕΥΘΥΝΣΗ ΔΙΟΙΚHTIKOY- ΟΙΚΟΝOMIKOY </vt:lpstr>
      <vt:lpstr>1. ΔΙΕΥΘΥΝΣΗ ΔΙΟΙΚHTIKOY- ΟΙΚΟΝOMIKOY </vt:lpstr>
      <vt:lpstr>1. ΔΙΕΥΘΥΝΣΗ ΔΙΟΙΚHTIKOY- ΟΙΚΟΝOMIKOY </vt:lpstr>
      <vt:lpstr>1. ΔΙΕΥΘΥΝΣΗ ΔΙΟΙΚHTIKOY- ΟΙΚΟΝOMIKOY  Τμήμα προμηθειών </vt:lpstr>
      <vt:lpstr>1. ΔΙΕΥΘΥΝΣΗ ΔΙΟΙΚHTIKOY- ΟΙΚΟΝOMIKOY  Τμήμα προμηθειών </vt:lpstr>
      <vt:lpstr>1. ΔΙΕΥΘΥΝΣΗ ΔΙΟΙΚHTIKOY- ΟΙΚΟΝOMIKOY  Τμήμα προμηθειών </vt:lpstr>
      <vt:lpstr>2. Διεύθυνση Μεταφορών &amp; Επικοινωνιών </vt:lpstr>
      <vt:lpstr>2. Διεύθυνση Μεταφορών &amp; Επικοινωνιών </vt:lpstr>
      <vt:lpstr>2. Διεύθυνση Μεταφορών &amp; Επικοινωνιών </vt:lpstr>
      <vt:lpstr>2. Διεύθυνση Μεταφορών &amp; Επικοινωνιών </vt:lpstr>
      <vt:lpstr>2. Διεύθυνση Μεταφορών &amp; Επικοινωνιών </vt:lpstr>
      <vt:lpstr>2. Διεύθυνση Μεταφορών &amp; Επικοινωνιών </vt:lpstr>
      <vt:lpstr>3. Διεύθυνση Αγροτικής Οικονομίας &amp; Κτηνιατρικής </vt:lpstr>
      <vt:lpstr>3. Διεύθυνση Αγροτικής Οικονομίας &amp; Κτηνιατρικής  Τμήμα Ποιοτικού &amp; Φυτοϋγειονομικού Ελέγχου  </vt:lpstr>
      <vt:lpstr>3. Διεύθυνση Αγροτικής Οικονομίας &amp; Κτηνιατρικής  Τμήμα Ποιοτικού &amp; Φυτοϋγειονομικού Ελέγχου  </vt:lpstr>
      <vt:lpstr>3. Διεύθυνση Αγροτικής Οικονομίας &amp; Κτηνιατρικής  Τμήμα Ποιοτικού &amp; Φυτοϋγειονομικού Ελέγχου  </vt:lpstr>
      <vt:lpstr>3. Διεύθυνση Αγροτικής Οικονομίας &amp; Κτηνιατρικής  Τμήμα αλιείας   </vt:lpstr>
      <vt:lpstr>3. Διεύθυνση Αγροτικής Οικονομίας &amp; Κτηνιατρικής  Τμήμα Αγροτικής Οικον. Σητείας  </vt:lpstr>
      <vt:lpstr>3. Διεύθυνση Αγροτικής Οικονομίας &amp; Κτηνιατρικής  Τμήμα Αγροτικής Οικον. Ιεράπετρας</vt:lpstr>
      <vt:lpstr>3. Διεύθυνση Αγροτικής Οικονομίας &amp; Κτηνιατρικής  Τμήμα Κτηνιατρικής </vt:lpstr>
      <vt:lpstr>3. Διεύθυνση Αγροτικής Οικονομίας &amp; Κτηνιατρικής  Τμήμα Κτηνιατρικής </vt:lpstr>
      <vt:lpstr>3. Διεύθυνση Αγροτικής Οικονομίας &amp; Κτηνιατρικής  Τμήμα Κτηνιατρικής </vt:lpstr>
      <vt:lpstr>3. Διεύθυνση Αγροτικής Οικονομίας &amp; Κτηνιατρικής  Τμήμα Φυτικής και Ζωικής Παραγωγής </vt:lpstr>
      <vt:lpstr>3. Διεύθυνση Αγροτικής Οικονομίας &amp; Κτηνιατρικής  Τμήμα Φυτικής και Ζωικής Παραγωγής </vt:lpstr>
      <vt:lpstr>3. Διεύθυνση Αγροτικής Οικονομίας &amp; Κτηνιατρικής  Τμήμα Φυτικής και Ζωικής Παραγωγής </vt:lpstr>
      <vt:lpstr>3. Διεύθυνση Αγροτικής Οικονομίας &amp; Κτηνιατρικής  Τμήμα Φυτικής και Ζωικής Παραγωγής </vt:lpstr>
      <vt:lpstr>3. Διεύθυνση Αγροτικής Οικονομίας &amp; Κτηνιατρικής  Τμήμα Τοπογραφίας Εποικισμού και Αναδασμού </vt:lpstr>
      <vt:lpstr>4. ΔΙΕΥΘΥΝΣΗ ΑΝΑΠΤΥΞΗΣ </vt:lpstr>
      <vt:lpstr>4. ΔΙΕΥΘΥΝΣΗ ΑΝΑΠΤΥΞΗΣ </vt:lpstr>
      <vt:lpstr>4. ΔΙΕΥΘΥΝΣΗ ΑΝΑΠΤΥΞΗΣ </vt:lpstr>
      <vt:lpstr>4. ΔΙΕΥΘΥΝΣΗ ΑΝΑΠΤΥΞΗΣ  ΤΜΗΜΑ ΔΙΑ ΒΙΟΥ ΜΑΘΗΣΗΣ ΠΑΙΔΕΙΑΣ &amp; ΑΠΑΣΧΟΛΗΣΗΣ  </vt:lpstr>
      <vt:lpstr>5. Δ/ΝΣΗ ΔΗΜ. ΥΓΕΙΑΣ &amp; ΚΟΙΝΩΝ. ΜΕΡΙΜΝΑΣ </vt:lpstr>
      <vt:lpstr>5. Δ/ΝΣΗ ΔΗΜ. ΥΓΕΙΑΣ &amp; ΚΟΙΝΩΝ. ΜΕΡΙΜΝΑΣ </vt:lpstr>
      <vt:lpstr>5. Δ/ΝΣΗ ΔΗΜ. ΥΓΕΙΑΣ &amp; ΚΟΙΝΩΝ. ΜΕΡΙΜΝΑΣ </vt:lpstr>
      <vt:lpstr>6. ΔΙΕΥΘΥΝΣΗ ΤΕΧΝΙΚΩΝ ΕΡΓΩΝ </vt:lpstr>
      <vt:lpstr>6. ΔΙΕΥΘΥΝΣΗ ΤΕΧΝΙΚΩΝ ΕΡΓΩΝ </vt:lpstr>
      <vt:lpstr>6. ΔΙΕΥΘΥΝΣΗ ΤΕΧΝΙΚΩΝ ΕΡΓΩΝ </vt:lpstr>
      <vt:lpstr>7. Τμήμα Περιβάλλοντος &amp; Υδροοικονομίας</vt:lpstr>
      <vt:lpstr>7. Τμήμα Περιβάλλοντος &amp; Υδροοικονομίας</vt:lpstr>
      <vt:lpstr>8. Τμήμα Τουρισμού </vt:lpstr>
      <vt:lpstr>8. Τμήμα Τουρισμού </vt:lpstr>
      <vt:lpstr>8. Τμήμα Τουρισμού </vt:lpstr>
      <vt:lpstr>8. Τμήμα Τουρισμού </vt:lpstr>
      <vt:lpstr>9. Γραφείο ΠΑΜ - ΠΣΕΑ  10. Τμήμα Πολιτικής Προστασίας </vt:lpstr>
      <vt:lpstr>11. Τμήμα Πληροφορικής  </vt:lpstr>
      <vt:lpstr>ΕΥΧΑΡΙΣΤΙΕΣ  </vt:lpstr>
    </vt:vector>
  </TitlesOfParts>
  <Company>Κ.τ.Π.</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oiko17</dc:creator>
  <cp:lastModifiedBy>NOMSYM2</cp:lastModifiedBy>
  <cp:revision>320</cp:revision>
  <dcterms:created xsi:type="dcterms:W3CDTF">2012-01-12T11:39:38Z</dcterms:created>
  <dcterms:modified xsi:type="dcterms:W3CDTF">2015-01-28T10:23:30Z</dcterms:modified>
</cp:coreProperties>
</file>