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4" d="100"/>
          <a:sy n="114" d="100"/>
        </p:scale>
        <p:origin x="30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51127" y="1780155"/>
            <a:ext cx="3183254" cy="401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5772" y="5901016"/>
            <a:ext cx="1256055" cy="7621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25772" y="5901016"/>
            <a:ext cx="1256055" cy="76210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182370"/>
          </a:xfrm>
          <a:custGeom>
            <a:avLst/>
            <a:gdLst/>
            <a:ahLst/>
            <a:cxnLst/>
            <a:rect l="l" t="t" r="r" b="b"/>
            <a:pathLst>
              <a:path w="12192000" h="1182370">
                <a:moveTo>
                  <a:pt x="12192000" y="0"/>
                </a:moveTo>
                <a:lnTo>
                  <a:pt x="0" y="0"/>
                </a:lnTo>
                <a:lnTo>
                  <a:pt x="0" y="1182039"/>
                </a:lnTo>
                <a:lnTo>
                  <a:pt x="12192000" y="11820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562" y="5699"/>
            <a:ext cx="11822874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549" y="1688980"/>
            <a:ext cx="11429365" cy="4412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25772" y="5901016"/>
              <a:ext cx="1256055" cy="7621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3382" y="5738786"/>
              <a:ext cx="2544022" cy="9410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554940" y="2566461"/>
            <a:ext cx="5514975" cy="22174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1142365">
              <a:lnSpc>
                <a:spcPts val="4320"/>
              </a:lnSpc>
              <a:spcBef>
                <a:spcPts val="640"/>
              </a:spcBef>
              <a:tabLst>
                <a:tab pos="520065" algn="l"/>
              </a:tabLst>
            </a:pP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Η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	Κοινή</a:t>
            </a:r>
            <a:r>
              <a:rPr sz="400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Γεωργική Πολιτική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sz="3000" spc="-20" dirty="0">
                <a:solidFill>
                  <a:srgbClr val="FFFFFF"/>
                </a:solidFill>
                <a:latin typeface="Tahoma"/>
                <a:cs typeface="Tahoma"/>
              </a:rPr>
              <a:t>στο</a:t>
            </a:r>
            <a:r>
              <a:rPr sz="3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Tahoma"/>
                <a:cs typeface="Tahoma"/>
              </a:rPr>
              <a:t>πλαίσιο</a:t>
            </a:r>
            <a:r>
              <a:rPr sz="30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80" dirty="0">
                <a:solidFill>
                  <a:srgbClr val="FFFFFF"/>
                </a:solidFill>
                <a:latin typeface="Tahoma"/>
                <a:cs typeface="Tahoma"/>
              </a:rPr>
              <a:t>του</a:t>
            </a:r>
            <a:r>
              <a:rPr sz="30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Tahoma"/>
                <a:cs typeface="Tahoma"/>
              </a:rPr>
              <a:t>ΠΔΠ</a:t>
            </a:r>
            <a:r>
              <a:rPr sz="30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FFFFFF"/>
                </a:solidFill>
                <a:latin typeface="Tahoma"/>
                <a:cs typeface="Tahoma"/>
              </a:rPr>
              <a:t>2028</a:t>
            </a: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3000" spc="-20" dirty="0">
                <a:solidFill>
                  <a:srgbClr val="FFFFFF"/>
                </a:solidFill>
                <a:latin typeface="Tahoma"/>
                <a:cs typeface="Tahoma"/>
              </a:rPr>
              <a:t>2034</a:t>
            </a:r>
            <a:endParaRPr sz="3000" dirty="0">
              <a:latin typeface="Tahoma"/>
              <a:cs typeface="Tahoma"/>
            </a:endParaRPr>
          </a:p>
          <a:p>
            <a:pPr marL="365760">
              <a:lnSpc>
                <a:spcPct val="100000"/>
              </a:lnSpc>
              <a:spcBef>
                <a:spcPts val="247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Πρόταση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Επιτροπής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16.7.25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54940" y="515301"/>
            <a:ext cx="50634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0" spc="-490" dirty="0">
                <a:latin typeface="Trebuchet MS"/>
                <a:cs typeface="Trebuchet MS"/>
              </a:rPr>
              <a:t>Ο</a:t>
            </a:r>
            <a:r>
              <a:rPr sz="4800" b="0" spc="-35" dirty="0">
                <a:latin typeface="Trebuchet MS"/>
                <a:cs typeface="Trebuchet MS"/>
              </a:rPr>
              <a:t> </a:t>
            </a:r>
            <a:r>
              <a:rPr sz="4800" b="0" spc="-320" dirty="0">
                <a:latin typeface="Trebuchet MS"/>
                <a:cs typeface="Trebuchet MS"/>
              </a:rPr>
              <a:t>ΠΡΟΫΠΟΛΟΓΙΣΜΟΣ </a:t>
            </a:r>
            <a:r>
              <a:rPr sz="4800" b="0" spc="-530" dirty="0">
                <a:solidFill>
                  <a:srgbClr val="FFFF00"/>
                </a:solidFill>
                <a:latin typeface="Trebuchet MS"/>
                <a:cs typeface="Trebuchet MS"/>
              </a:rPr>
              <a:t>ΤΗΣ</a:t>
            </a:r>
            <a:r>
              <a:rPr sz="4800" b="0" spc="-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4800" b="0" spc="-360" dirty="0">
                <a:solidFill>
                  <a:srgbClr val="FFFF00"/>
                </a:solidFill>
                <a:latin typeface="Trebuchet MS"/>
                <a:cs typeface="Trebuchet MS"/>
              </a:rPr>
              <a:t>ΕΥΡΩΠΗΣ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19518" y="4762880"/>
            <a:ext cx="5372735" cy="2095500"/>
            <a:chOff x="6819518" y="4762880"/>
            <a:chExt cx="5372735" cy="2095500"/>
          </a:xfrm>
        </p:grpSpPr>
        <p:sp>
          <p:nvSpPr>
            <p:cNvPr id="3" name="object 3"/>
            <p:cNvSpPr/>
            <p:nvPr/>
          </p:nvSpPr>
          <p:spPr>
            <a:xfrm>
              <a:off x="10739119" y="5933439"/>
              <a:ext cx="1452880" cy="924560"/>
            </a:xfrm>
            <a:custGeom>
              <a:avLst/>
              <a:gdLst/>
              <a:ahLst/>
              <a:cxnLst/>
              <a:rect l="l" t="t" r="r" b="b"/>
              <a:pathLst>
                <a:path w="1452879" h="924559">
                  <a:moveTo>
                    <a:pt x="1452879" y="0"/>
                  </a:moveTo>
                  <a:lnTo>
                    <a:pt x="0" y="0"/>
                  </a:lnTo>
                  <a:lnTo>
                    <a:pt x="0" y="924560"/>
                  </a:lnTo>
                  <a:lnTo>
                    <a:pt x="1452879" y="924560"/>
                  </a:lnTo>
                  <a:lnTo>
                    <a:pt x="145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19518" y="4762880"/>
              <a:ext cx="5217795" cy="2031364"/>
            </a:xfrm>
            <a:custGeom>
              <a:avLst/>
              <a:gdLst/>
              <a:ahLst/>
              <a:cxnLst/>
              <a:rect l="l" t="t" r="r" b="b"/>
              <a:pathLst>
                <a:path w="5217795" h="2031365">
                  <a:moveTo>
                    <a:pt x="5217566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5217566" y="2031326"/>
                  </a:lnTo>
                  <a:lnTo>
                    <a:pt x="5217566" y="0"/>
                  </a:lnTo>
                  <a:close/>
                </a:path>
              </a:pathLst>
            </a:custGeom>
            <a:solidFill>
              <a:srgbClr val="FFF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9816" y="2079637"/>
            <a:ext cx="5996305" cy="646430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18923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α)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Στήριξη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βιώσιμης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ευημερίας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Ένωσης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σε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όλες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τις</a:t>
            </a:r>
            <a:r>
              <a:rPr sz="18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περιφέρειες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816" y="2879064"/>
            <a:ext cx="5996305" cy="646430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β)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Στήριξη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των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αμυντικών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ικανοτήτων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και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endParaRPr sz="18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ασφάλειας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Ένωσης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σε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όλες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τις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περιφέρειες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816" y="3685057"/>
            <a:ext cx="5996305" cy="923925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16637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γ)</a:t>
            </a:r>
            <a:r>
              <a:rPr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Ενίσχυση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κοινωνικής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συνοχής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μέσω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της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στήριξης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των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πολιτών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και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ενίσχυσης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των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κοινωνιών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Ένωσης</a:t>
            </a:r>
            <a:r>
              <a:rPr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και</a:t>
            </a:r>
            <a:r>
              <a:rPr sz="18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του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κοινωνικού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μοντέλου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Ένωσης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9816" y="4737125"/>
            <a:ext cx="5996305" cy="36957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δ)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Διατήρηση</a:t>
            </a:r>
            <a:r>
              <a:rPr sz="1800" spc="-9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800" spc="-9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ποιότητας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ζωής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στην</a:t>
            </a:r>
            <a:r>
              <a:rPr sz="1800" spc="-10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003399"/>
                </a:solidFill>
                <a:latin typeface="Tahoma"/>
                <a:cs typeface="Tahoma"/>
              </a:rPr>
              <a:t>Ένωση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816" y="5244312"/>
            <a:ext cx="5996305" cy="646430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 marR="361950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ε)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Προστασία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και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ενίσχυση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των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θεμελιωδών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δικαιωμάτων,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της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δημοκρατίας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και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του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κράτους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δικαίου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19518" y="1237208"/>
            <a:ext cx="5217795" cy="954405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40005" rIns="0" bIns="0" rtlCol="0">
            <a:spAutoFit/>
          </a:bodyPr>
          <a:lstStyle/>
          <a:p>
            <a:pPr marL="347345" marR="339725" indent="16256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i)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Στήριξη</a:t>
            </a:r>
            <a:r>
              <a:rPr sz="1400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εξασφάλισης</a:t>
            </a:r>
            <a:r>
              <a:rPr sz="1400" spc="-5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δικαιότερου</a:t>
            </a:r>
            <a:r>
              <a:rPr sz="1400" spc="-7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επαρκούς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εισοδήματος</a:t>
            </a:r>
            <a:r>
              <a:rPr sz="1400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τους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γεωργούς</a:t>
            </a:r>
            <a:r>
              <a:rPr sz="1400" spc="-5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μακροπρόθεσμης</a:t>
            </a:r>
            <a:endParaRPr sz="1400">
              <a:latin typeface="Tahoma"/>
              <a:cs typeface="Tahoma"/>
            </a:endParaRPr>
          </a:p>
          <a:p>
            <a:pPr marL="1410970" marR="90805" indent="-1312545">
              <a:lnSpc>
                <a:spcPct val="100000"/>
              </a:lnSpc>
            </a:pP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ανταγωνιστικότητάς</a:t>
            </a:r>
            <a:r>
              <a:rPr sz="1400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τους,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συμπεριλαμβανομένης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θέσης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των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γεωργών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στην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αξιακή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αλυσίδα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9518" y="2249322"/>
            <a:ext cx="5217795" cy="31877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4000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ii)</a:t>
            </a:r>
            <a:r>
              <a:rPr sz="1400" b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Συμβολή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στη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μακροπρόθεσμη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επισιτιστική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ασφάλεια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9518" y="2635351"/>
            <a:ext cx="5217795" cy="2031364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40005" rIns="0" bIns="0" rtlCol="0">
            <a:spAutoFit/>
          </a:bodyPr>
          <a:lstStyle/>
          <a:p>
            <a:pPr marL="464820" marR="273685" indent="-184785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iii)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Βελτίωση</a:t>
            </a:r>
            <a:r>
              <a:rPr sz="14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ελκυστικότητας</a:t>
            </a:r>
            <a:r>
              <a:rPr sz="1400" spc="-5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του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βιοτικού</a:t>
            </a:r>
            <a:r>
              <a:rPr sz="1400" spc="-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επιπέδου,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συμπεριλαμβανομένης</a:t>
            </a:r>
            <a:r>
              <a:rPr sz="1400" spc="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003399"/>
                </a:solidFill>
                <a:latin typeface="Tahoma"/>
                <a:cs typeface="Tahoma"/>
              </a:rPr>
              <a:t>πρόσβασης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 σε</a:t>
            </a:r>
            <a:r>
              <a:rPr sz="1400" spc="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υγειονομική</a:t>
            </a:r>
            <a:endParaRPr sz="1400">
              <a:latin typeface="Tahoma"/>
              <a:cs typeface="Tahoma"/>
            </a:endParaRPr>
          </a:p>
          <a:p>
            <a:pPr marL="100330" marR="90805" indent="-1905" algn="ctr">
              <a:lnSpc>
                <a:spcPct val="100000"/>
              </a:lnSpc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περίθαλψη,</a:t>
            </a:r>
            <a:r>
              <a:rPr sz="1400" spc="-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στις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αγροτικές περιοχές,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εξασφάλιση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δίκαιων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συνθηκών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εργασίας</a:t>
            </a:r>
            <a:r>
              <a:rPr sz="1400" spc="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προώθηση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ανανέωσης</a:t>
            </a:r>
            <a:r>
              <a:rPr sz="1400" spc="8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των</a:t>
            </a:r>
            <a:r>
              <a:rPr sz="1400" spc="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γενεών·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βελτίωση</a:t>
            </a:r>
            <a:r>
              <a:rPr sz="1400" spc="-6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ετοιμότητας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ικανότητας</a:t>
            </a:r>
            <a:r>
              <a:rPr sz="1400" spc="-5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των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γεωργών</a:t>
            </a:r>
            <a:r>
              <a:rPr sz="1400" spc="-6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για 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την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αντιμετώπιση</a:t>
            </a:r>
            <a:r>
              <a:rPr sz="1400" spc="-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κρίσεων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κινδύνων·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ενίσχυση</a:t>
            </a:r>
            <a:r>
              <a:rPr sz="1400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της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πρόσβασης</a:t>
            </a:r>
            <a:r>
              <a:rPr sz="1400" spc="-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στη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γνώση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καινοτομίας</a:t>
            </a:r>
            <a:r>
              <a:rPr sz="1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επιτάχυνση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της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ψηφιακής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πράσινης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μετάβασης</a:t>
            </a:r>
            <a:r>
              <a:rPr sz="1400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έναν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ακμάζοντα αγροδιατροφικό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τομέα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9518" y="4762880"/>
            <a:ext cx="5217795" cy="203136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32715" marR="87630" indent="-38735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v)</a:t>
            </a:r>
            <a:r>
              <a:rPr sz="1400" b="1" spc="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Ενίσχυση</a:t>
            </a:r>
            <a:r>
              <a:rPr sz="1400" spc="6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των</a:t>
            </a:r>
            <a:r>
              <a:rPr sz="1400" spc="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βιώσιμων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πρακτικών</a:t>
            </a:r>
            <a:r>
              <a:rPr sz="1400" spc="-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διαχείρισης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γεωργίας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δασοκομίας</a:t>
            </a:r>
            <a:r>
              <a:rPr sz="1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την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προώθηση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 ανθεκτικής</a:t>
            </a:r>
            <a:r>
              <a:rPr sz="1400" spc="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δράσης</a:t>
            </a:r>
            <a:r>
              <a:rPr sz="1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50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rgbClr val="003399"/>
                </a:solidFill>
                <a:latin typeface="Tahoma"/>
                <a:cs typeface="Tahoma"/>
              </a:rPr>
              <a:t>το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κλίμα,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την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παροχή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003399"/>
                </a:solidFill>
                <a:latin typeface="Tahoma"/>
                <a:cs typeface="Tahoma"/>
              </a:rPr>
              <a:t>πολλαπλών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υπηρεσιών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οικοσυστήματος,</a:t>
            </a:r>
            <a:endParaRPr sz="1400">
              <a:latin typeface="Tahoma"/>
              <a:cs typeface="Tahoma"/>
            </a:endParaRPr>
          </a:p>
          <a:p>
            <a:pPr marL="156845" marR="150495" indent="-635" algn="ctr">
              <a:lnSpc>
                <a:spcPct val="100000"/>
              </a:lnSpc>
            </a:pP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στήριξη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αποδοτικής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διαχείρισης,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ποιότητας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της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ανθεκτικότητας</a:t>
            </a:r>
            <a:r>
              <a:rPr sz="1400" spc="-7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των</a:t>
            </a:r>
            <a:r>
              <a:rPr sz="14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υδάτων,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εφαρμογής</a:t>
            </a:r>
            <a:r>
              <a:rPr sz="1400" spc="-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λύσεων</a:t>
            </a:r>
            <a:r>
              <a:rPr sz="1400" spc="-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003399"/>
                </a:solidFill>
                <a:latin typeface="Tahoma"/>
                <a:cs typeface="Tahoma"/>
              </a:rPr>
              <a:t>που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βασίζονται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στη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φύση,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ενίσχυση</a:t>
            </a:r>
            <a:r>
              <a:rPr sz="14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βιώσιμης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ανάπτυξης,</a:t>
            </a:r>
            <a:r>
              <a:rPr sz="1400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της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προστασίας 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του</a:t>
            </a:r>
            <a:r>
              <a:rPr sz="1400" spc="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περιβάλλοντος,</a:t>
            </a:r>
            <a:r>
              <a:rPr sz="1400" spc="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ενίσχυση</a:t>
            </a:r>
            <a:r>
              <a:rPr sz="1400" spc="5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διατήρησης</a:t>
            </a:r>
            <a:r>
              <a:rPr sz="1400" spc="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και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αποκατάστασης</a:t>
            </a:r>
            <a:r>
              <a:rPr sz="1400" spc="-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βιοποικιλότητας,</a:t>
            </a:r>
            <a:r>
              <a:rPr sz="1400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του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εδάφους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των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φυσικών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003399"/>
                </a:solidFill>
                <a:latin typeface="Tahoma"/>
                <a:cs typeface="Tahoma"/>
              </a:rPr>
              <a:t>πόρων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και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βελτίωση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της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καλής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διαβίωσης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των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ζώων.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81210" y="1272145"/>
            <a:ext cx="391160" cy="5276215"/>
          </a:xfrm>
          <a:custGeom>
            <a:avLst/>
            <a:gdLst/>
            <a:ahLst/>
            <a:cxnLst/>
            <a:rect l="l" t="t" r="r" b="b"/>
            <a:pathLst>
              <a:path w="391159" h="5276215">
                <a:moveTo>
                  <a:pt x="391058" y="5276088"/>
                </a:moveTo>
                <a:lnTo>
                  <a:pt x="314949" y="5273526"/>
                </a:lnTo>
                <a:lnTo>
                  <a:pt x="252798" y="5266542"/>
                </a:lnTo>
                <a:lnTo>
                  <a:pt x="210894" y="5256183"/>
                </a:lnTo>
                <a:lnTo>
                  <a:pt x="195529" y="5243499"/>
                </a:lnTo>
                <a:lnTo>
                  <a:pt x="195529" y="3414090"/>
                </a:lnTo>
                <a:lnTo>
                  <a:pt x="180163" y="3401400"/>
                </a:lnTo>
                <a:lnTo>
                  <a:pt x="138260" y="3391042"/>
                </a:lnTo>
                <a:lnTo>
                  <a:pt x="76108" y="3384061"/>
                </a:lnTo>
                <a:lnTo>
                  <a:pt x="0" y="3381502"/>
                </a:lnTo>
                <a:lnTo>
                  <a:pt x="76108" y="3378940"/>
                </a:lnTo>
                <a:lnTo>
                  <a:pt x="138260" y="3371956"/>
                </a:lnTo>
                <a:lnTo>
                  <a:pt x="180163" y="3361597"/>
                </a:lnTo>
                <a:lnTo>
                  <a:pt x="195529" y="3348913"/>
                </a:lnTo>
                <a:lnTo>
                  <a:pt x="195529" y="32588"/>
                </a:lnTo>
                <a:lnTo>
                  <a:pt x="210894" y="19904"/>
                </a:lnTo>
                <a:lnTo>
                  <a:pt x="252798" y="9545"/>
                </a:lnTo>
                <a:lnTo>
                  <a:pt x="314949" y="2561"/>
                </a:lnTo>
                <a:lnTo>
                  <a:pt x="391058" y="0"/>
                </a:lnTo>
              </a:path>
            </a:pathLst>
          </a:custGeom>
          <a:ln w="15875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3372" y="1623473"/>
            <a:ext cx="24968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Άρθρο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3 </a:t>
            </a:r>
            <a:r>
              <a:rPr sz="1400" spc="-40" dirty="0">
                <a:latin typeface="Tahoma"/>
                <a:cs typeface="Tahoma"/>
              </a:rPr>
              <a:t>του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κανονισμού</a:t>
            </a:r>
            <a:r>
              <a:rPr sz="1400" spc="1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ΕΠΕΣ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00"/>
              </a:spcBef>
            </a:pPr>
            <a:r>
              <a:rPr dirty="0"/>
              <a:t>Ειδικοί</a:t>
            </a:r>
            <a:r>
              <a:rPr spc="-130" dirty="0"/>
              <a:t> </a:t>
            </a:r>
            <a:r>
              <a:rPr spc="-25" dirty="0"/>
              <a:t>στόχοι</a:t>
            </a:r>
            <a:r>
              <a:rPr spc="-105" dirty="0"/>
              <a:t> </a:t>
            </a:r>
            <a:r>
              <a:rPr dirty="0"/>
              <a:t>των</a:t>
            </a:r>
            <a:r>
              <a:rPr spc="-125" dirty="0"/>
              <a:t> </a:t>
            </a:r>
            <a:r>
              <a:rPr dirty="0"/>
              <a:t>σχεδίων</a:t>
            </a:r>
            <a:r>
              <a:rPr spc="-100" dirty="0"/>
              <a:t> </a:t>
            </a:r>
            <a:r>
              <a:rPr dirty="0"/>
              <a:t>ΕΠΕΣ:</a:t>
            </a:r>
            <a:r>
              <a:rPr spc="-125" dirty="0"/>
              <a:t> </a:t>
            </a:r>
            <a:r>
              <a:rPr b="0" spc="-10" dirty="0">
                <a:latin typeface="Tahoma"/>
                <a:cs typeface="Tahoma"/>
              </a:rPr>
              <a:t>σχετικοί</a:t>
            </a:r>
            <a:r>
              <a:rPr b="0" spc="-254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με</a:t>
            </a:r>
            <a:r>
              <a:rPr b="0" spc="-245" dirty="0">
                <a:latin typeface="Tahoma"/>
                <a:cs typeface="Tahoma"/>
              </a:rPr>
              <a:t> </a:t>
            </a:r>
            <a:r>
              <a:rPr b="0" spc="-65" dirty="0">
                <a:latin typeface="Tahoma"/>
                <a:cs typeface="Tahoma"/>
              </a:rPr>
              <a:t>την</a:t>
            </a:r>
            <a:r>
              <a:rPr b="0" spc="-215" dirty="0">
                <a:latin typeface="Tahoma"/>
                <a:cs typeface="Tahoma"/>
              </a:rPr>
              <a:t> </a:t>
            </a:r>
            <a:r>
              <a:rPr b="0" spc="165" dirty="0">
                <a:latin typeface="Tahoma"/>
                <a:cs typeface="Tahoma"/>
              </a:rPr>
              <a:t>ΚΓΠ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1319" y="1450633"/>
          <a:ext cx="4890770" cy="518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0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895">
                <a:tc>
                  <a:txBody>
                    <a:bodyPr/>
                    <a:lstStyle/>
                    <a:p>
                      <a:pPr marL="339090">
                        <a:lnSpc>
                          <a:spcPts val="1764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ΠΑΡΕΜΒΑΣΕΙΣ</a:t>
                      </a:r>
                      <a:r>
                        <a:rPr sz="16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ΕΙΣΟΔΗΜΑΤΙΚΗΣ</a:t>
                      </a:r>
                      <a:r>
                        <a:rPr sz="1600" b="1" spc="-4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ΣΤΗΡΙΞΗΣ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Φθίνουσα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εισοδηματική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με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βάση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την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έκταση*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Συνδεδεμένη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εισοδηματική</a:t>
                      </a:r>
                      <a:r>
                        <a:rPr sz="14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στήριξη*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Ειδική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ενίσχυση για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το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βαμβάκι*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Ενίσχυση</a:t>
                      </a:r>
                      <a:r>
                        <a:rPr sz="14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4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μικροκαλλιεργητές*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 marL="90170" marR="3911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Ενίσχυση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για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φυσικούς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άλλους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ειδικούς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ανά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περιοχή περιορισμούς*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marL="90170" marR="1498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για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μειονεκτήματα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latin typeface="Tahoma"/>
                          <a:cs typeface="Tahoma"/>
                        </a:rPr>
                        <a:t>που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προκύπτουν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από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ορισμένες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υποχρεωτικές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απαιτήσεις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Γεωργοπεριβαλλοντικές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κλιματικές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δράσεις*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για εργαλεία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διαχείρισης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κινδύνου*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επενδύσεων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για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γεωργούς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δασοκαλλιεργητές*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43610">
                <a:tc>
                  <a:txBody>
                    <a:bodyPr/>
                    <a:lstStyle/>
                    <a:p>
                      <a:pPr marL="90170" marR="4057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4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εγκατάσταση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νεαρών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γεωργών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νέων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γεωργών,</a:t>
                      </a:r>
                      <a:r>
                        <a:rPr sz="14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5" dirty="0">
                          <a:latin typeface="Tahoma"/>
                          <a:cs typeface="Tahoma"/>
                        </a:rPr>
                        <a:t>τη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σύσταση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αγροτικών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επιχειρήσεων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και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νεοφυών</a:t>
                      </a:r>
                      <a:r>
                        <a:rPr sz="14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επιχειρήσεων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και </a:t>
                      </a:r>
                      <a:r>
                        <a:rPr sz="1400" spc="-35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4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ανάπτυξη</a:t>
                      </a:r>
                      <a:r>
                        <a:rPr sz="14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μικρών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γεωργικών</a:t>
                      </a:r>
                      <a:r>
                        <a:rPr sz="14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εκμεταλλεύσεων*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69" marB="0"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για</a:t>
                      </a:r>
                      <a:r>
                        <a:rPr sz="1400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υπηρεσίες αρωγής</a:t>
                      </a:r>
                      <a:r>
                        <a:rPr sz="1400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στην</a:t>
                      </a:r>
                      <a:r>
                        <a:rPr sz="1400" spc="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εκμετάλλευση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Παρεμβάσεις</a:t>
                      </a:r>
                      <a:r>
                        <a:rPr sz="1400" spc="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σε</a:t>
                      </a:r>
                      <a:r>
                        <a:rPr sz="14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συγκεκριμένους</a:t>
                      </a:r>
                      <a:r>
                        <a:rPr sz="14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τομείς*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9370" marB="0"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601234" y="2118338"/>
            <a:ext cx="109347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100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200" spc="-10" dirty="0">
                <a:solidFill>
                  <a:srgbClr val="003399"/>
                </a:solidFill>
                <a:latin typeface="Tahoma"/>
                <a:cs typeface="Tahoma"/>
              </a:rPr>
              <a:t>χρηματοδότηση </a:t>
            </a:r>
            <a:r>
              <a:rPr sz="1200" spc="60" dirty="0">
                <a:solidFill>
                  <a:srgbClr val="003399"/>
                </a:solidFill>
                <a:latin typeface="Tahoma"/>
                <a:cs typeface="Tahoma"/>
              </a:rPr>
              <a:t>από</a:t>
            </a:r>
            <a:r>
              <a:rPr sz="12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003399"/>
                </a:solidFill>
                <a:latin typeface="Tahoma"/>
                <a:cs typeface="Tahoma"/>
              </a:rPr>
              <a:t>την</a:t>
            </a:r>
            <a:r>
              <a:rPr sz="1200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200" spc="95" dirty="0">
                <a:solidFill>
                  <a:srgbClr val="003399"/>
                </a:solidFill>
                <a:latin typeface="Tahoma"/>
                <a:cs typeface="Tahoma"/>
              </a:rPr>
              <a:t>ΕΕ</a:t>
            </a:r>
            <a:endParaRPr sz="12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715353" y="1440428"/>
          <a:ext cx="3374388" cy="2884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 gridSpan="3">
                  <a:txBody>
                    <a:bodyPr/>
                    <a:lstStyle/>
                    <a:p>
                      <a:pPr marR="263525" algn="ctr">
                        <a:lnSpc>
                          <a:spcPts val="1764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ΑΛΛΕΣ</a:t>
                      </a:r>
                      <a:r>
                        <a:rPr sz="1600" b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ΠΑΡΕΜΒΑΣΕΙΣ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2628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600" b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ΚΓΠ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Πρόγραμμα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για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τα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σχολεία*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solidFill>
                      <a:srgbClr val="0033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"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40" dirty="0">
                          <a:latin typeface="Tahoma"/>
                          <a:cs typeface="Tahoma"/>
                        </a:rPr>
                        <a:t>LEADER*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solidFill>
                      <a:srgbClr val="FFFACD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solidFill>
                      <a:srgbClr val="FFFACD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3399"/>
                      </a:solidFill>
                      <a:prstDash val="solid"/>
                    </a:lnR>
                    <a:lnT w="28575">
                      <a:solidFill>
                        <a:srgbClr val="003399"/>
                      </a:solidFill>
                      <a:prstDash val="solid"/>
                    </a:lnT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3399"/>
                      </a:solidFill>
                      <a:prstDash val="solid"/>
                    </a:lnL>
                    <a:lnB w="5715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Ανταλλαγή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γνώσεων και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καινοτομία*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3399"/>
                      </a:solidFill>
                      <a:prstDash val="solid"/>
                    </a:lnR>
                    <a:lnT w="28575">
                      <a:solidFill>
                        <a:srgbClr val="003399"/>
                      </a:solidFill>
                      <a:prstDash val="solid"/>
                    </a:lnT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3399"/>
                      </a:solidFill>
                      <a:prstDash val="solid"/>
                    </a:lnL>
                    <a:lnB w="5715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Εδαφική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τοπική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συνεργασία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solidFill>
                      <a:srgbClr val="FFFA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3399"/>
                      </a:solidFill>
                      <a:prstDash val="solid"/>
                    </a:lnR>
                    <a:lnT w="28575">
                      <a:solidFill>
                        <a:srgbClr val="003399"/>
                      </a:solidFill>
                      <a:prstDash val="solid"/>
                    </a:lnT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3399"/>
                      </a:solidFill>
                      <a:prstDash val="solid"/>
                    </a:lnL>
                    <a:lnB w="5715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955"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POSEI</a:t>
                      </a:r>
                      <a:r>
                        <a:rPr sz="1400" spc="7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ΜΝΑ*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0005" marB="0"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3399"/>
                      </a:solidFill>
                      <a:prstDash val="solid"/>
                    </a:lnR>
                    <a:lnT w="28575">
                      <a:solidFill>
                        <a:srgbClr val="003399"/>
                      </a:solidFill>
                      <a:prstDash val="solid"/>
                    </a:lnT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3399"/>
                      </a:solidFill>
                      <a:prstDash val="solid"/>
                    </a:lnL>
                    <a:lnB w="57150">
                      <a:solidFill>
                        <a:srgbClr val="0033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5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005" marB="0"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3399"/>
                      </a:solidFill>
                      <a:prstDash val="solid"/>
                    </a:lnR>
                    <a:lnT w="28575">
                      <a:solidFill>
                        <a:srgbClr val="003399"/>
                      </a:solidFill>
                      <a:prstDash val="solid"/>
                    </a:lnT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3399"/>
                      </a:solidFill>
                      <a:prstDash val="solid"/>
                    </a:lnL>
                    <a:lnT w="57150">
                      <a:solidFill>
                        <a:srgbClr val="0033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268605" marR="262255" algn="ctr">
                        <a:lnSpc>
                          <a:spcPct val="101800"/>
                        </a:lnSpc>
                        <a:spcBef>
                          <a:spcPts val="165"/>
                        </a:spcBef>
                      </a:pPr>
                      <a:r>
                        <a:rPr sz="14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Ενισχύσεις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σε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γεωργούς</a:t>
                      </a:r>
                      <a:r>
                        <a:rPr sz="14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για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την 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αντιμετώπιση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κρίσεων </a:t>
                      </a:r>
                      <a:r>
                        <a:rPr sz="1400" spc="-8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(κινητοποίηση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εθνικών</a:t>
                      </a:r>
                      <a:r>
                        <a:rPr sz="1400" spc="3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κονδυλίων)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solidFill>
                      <a:srgbClr val="2299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3399"/>
                      </a:solidFill>
                      <a:prstDash val="solid"/>
                    </a:lnR>
                    <a:lnT w="28575">
                      <a:solidFill>
                        <a:srgbClr val="003399"/>
                      </a:solidFill>
                      <a:prstDash val="solid"/>
                    </a:lnT>
                    <a:lnB w="28575">
                      <a:solidFill>
                        <a:srgbClr val="00339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3399"/>
                      </a:solidFill>
                      <a:prstDash val="solid"/>
                    </a:lnL>
                    <a:lnT w="57150">
                      <a:solidFill>
                        <a:srgbClr val="00339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74830" y="6646298"/>
            <a:ext cx="8898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0A2F41"/>
                </a:solidFill>
                <a:latin typeface="Tahoma"/>
                <a:cs typeface="Tahoma"/>
              </a:rPr>
              <a:t>(</a:t>
            </a:r>
            <a:r>
              <a:rPr sz="1200" b="1" spc="-45" dirty="0">
                <a:solidFill>
                  <a:srgbClr val="0A2F41"/>
                </a:solidFill>
                <a:latin typeface="Arial"/>
                <a:cs typeface="Arial"/>
              </a:rPr>
              <a:t>*</a:t>
            </a:r>
            <a:r>
              <a:rPr sz="1200" spc="-45" dirty="0">
                <a:solidFill>
                  <a:srgbClr val="0A2F41"/>
                </a:solidFill>
                <a:latin typeface="Tahoma"/>
                <a:cs typeface="Tahoma"/>
              </a:rPr>
              <a:t>)</a:t>
            </a:r>
            <a:r>
              <a:rPr sz="1200" spc="-1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spc="-175" dirty="0">
                <a:solidFill>
                  <a:srgbClr val="0A2F41"/>
                </a:solidFill>
                <a:latin typeface="Tahoma"/>
                <a:cs typeface="Tahoma"/>
              </a:rPr>
              <a:t>=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A2F41"/>
                </a:solidFill>
                <a:latin typeface="Arial"/>
                <a:cs typeface="Arial"/>
              </a:rPr>
              <a:t>Υποχρεωτικό</a:t>
            </a:r>
            <a:r>
              <a:rPr sz="1200" b="1" spc="35" dirty="0">
                <a:solidFill>
                  <a:srgbClr val="0A2F4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για</a:t>
            </a:r>
            <a:r>
              <a:rPr sz="1200" spc="-2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όλα</a:t>
            </a:r>
            <a:r>
              <a:rPr sz="1200" spc="-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A2F41"/>
                </a:solidFill>
                <a:latin typeface="Tahoma"/>
                <a:cs typeface="Tahoma"/>
              </a:rPr>
              <a:t>τα κράτη</a:t>
            </a:r>
            <a:r>
              <a:rPr sz="1200" spc="-1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μέλη</a:t>
            </a:r>
            <a:r>
              <a:rPr sz="1200" spc="-2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A2F41"/>
                </a:solidFill>
                <a:latin typeface="Tahoma"/>
                <a:cs typeface="Tahoma"/>
              </a:rPr>
              <a:t>(ή</a:t>
            </a:r>
            <a:r>
              <a:rPr sz="1200" spc="-1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τα</a:t>
            </a:r>
            <a:r>
              <a:rPr sz="1200" spc="1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A2F41"/>
                </a:solidFill>
                <a:latin typeface="Tahoma"/>
                <a:cs typeface="Tahoma"/>
              </a:rPr>
              <a:t>ενδιαφερόμενα)</a:t>
            </a:r>
            <a:r>
              <a:rPr sz="1200" spc="-4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να</a:t>
            </a:r>
            <a:r>
              <a:rPr sz="1200" spc="2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παρέχουν</a:t>
            </a:r>
            <a:r>
              <a:rPr sz="1200" spc="-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αυτές</a:t>
            </a:r>
            <a:r>
              <a:rPr sz="1200" spc="-1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A2F41"/>
                </a:solidFill>
                <a:latin typeface="Tahoma"/>
                <a:cs typeface="Tahoma"/>
              </a:rPr>
              <a:t>τις</a:t>
            </a:r>
            <a:r>
              <a:rPr sz="1200" spc="-4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παρεμβάσεις</a:t>
            </a:r>
            <a:r>
              <a:rPr sz="1200" spc="-5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στο</a:t>
            </a:r>
            <a:r>
              <a:rPr sz="1200" spc="-1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πλαίσιο</a:t>
            </a:r>
            <a:r>
              <a:rPr sz="1200" spc="-5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των</a:t>
            </a:r>
            <a:r>
              <a:rPr sz="1200" spc="-10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A2F41"/>
                </a:solidFill>
                <a:latin typeface="Tahoma"/>
                <a:cs typeface="Tahoma"/>
              </a:rPr>
              <a:t>σχεδίων</a:t>
            </a:r>
            <a:r>
              <a:rPr sz="1200" spc="-35" dirty="0">
                <a:solidFill>
                  <a:srgbClr val="0A2F4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0A2F41"/>
                </a:solidFill>
                <a:latin typeface="Tahoma"/>
                <a:cs typeface="Tahoma"/>
              </a:rPr>
              <a:t>τους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37223" y="2857003"/>
            <a:ext cx="159448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1239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Ποσοστά</a:t>
            </a:r>
            <a:r>
              <a:rPr sz="1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εθνικής συνεισφοράς τουλάχιστον</a:t>
            </a:r>
            <a:r>
              <a:rPr sz="1400" spc="-8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15</a:t>
            </a:r>
            <a:r>
              <a:rPr sz="14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55" dirty="0">
                <a:solidFill>
                  <a:srgbClr val="003399"/>
                </a:solidFill>
                <a:latin typeface="Tahoma"/>
                <a:cs typeface="Tahoma"/>
              </a:rPr>
              <a:t>%,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40</a:t>
            </a:r>
            <a:r>
              <a:rPr sz="1400" spc="-5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003399"/>
                </a:solidFill>
                <a:latin typeface="Tahoma"/>
                <a:cs typeface="Tahoma"/>
              </a:rPr>
              <a:t>%,</a:t>
            </a:r>
            <a:r>
              <a:rPr sz="1400" spc="-3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60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30" dirty="0">
                <a:solidFill>
                  <a:srgbClr val="003399"/>
                </a:solidFill>
                <a:latin typeface="Tahoma"/>
                <a:cs typeface="Tahoma"/>
              </a:rPr>
              <a:t>%</a:t>
            </a:r>
            <a:r>
              <a:rPr sz="14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των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επιλέξιμων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δημόσιων</a:t>
            </a:r>
            <a:r>
              <a:rPr sz="1400" spc="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δαπανών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7223" y="1527182"/>
            <a:ext cx="188404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Εθνική</a:t>
            </a:r>
            <a:r>
              <a:rPr sz="1400" spc="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συνεισφορά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τουλάχιστον</a:t>
            </a:r>
            <a:r>
              <a:rPr sz="14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30</a:t>
            </a: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των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επιλέξιμων</a:t>
            </a:r>
            <a:r>
              <a:rPr sz="1400" spc="1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δημόσιων δαπανών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3176" y="4582546"/>
            <a:ext cx="153733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Εθνική</a:t>
            </a:r>
            <a:r>
              <a:rPr sz="1400" spc="50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συνεισφορά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τουλάχιστον</a:t>
            </a:r>
            <a:r>
              <a:rPr sz="14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30</a:t>
            </a:r>
            <a:r>
              <a:rPr sz="14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%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των</a:t>
            </a:r>
            <a:r>
              <a:rPr sz="1400" spc="-8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επιλέξιμων δημόσιων</a:t>
            </a:r>
            <a:r>
              <a:rPr sz="1400" spc="50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δαπανών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59" y="2339858"/>
            <a:ext cx="281305" cy="3282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00"/>
              </a:lnSpc>
            </a:pPr>
            <a:r>
              <a:rPr sz="1600" b="1" spc="-155" dirty="0">
                <a:solidFill>
                  <a:srgbClr val="003399"/>
                </a:solidFill>
                <a:latin typeface="Arial"/>
                <a:cs typeface="Arial"/>
              </a:rPr>
              <a:t>ΠΟΣΑ</a:t>
            </a:r>
            <a:r>
              <a:rPr sz="1600" b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003399"/>
                </a:solidFill>
                <a:latin typeface="Arial"/>
                <a:cs typeface="Arial"/>
              </a:rPr>
              <a:t>ΟΡΙΟΘΕΤΗΜΕΝΑ</a:t>
            </a:r>
            <a:r>
              <a:rPr sz="1600" b="1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600" b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600" b="1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3399"/>
                </a:solidFill>
                <a:latin typeface="Arial"/>
                <a:cs typeface="Arial"/>
              </a:rPr>
              <a:t>ΚΓΠ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4775" y="4769459"/>
            <a:ext cx="4570095" cy="954405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 marR="135509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εισοδηματική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στήριξη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πέραν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των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οριοθετημένων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ποσών:</a:t>
            </a:r>
            <a:endParaRPr sz="1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ισχύουν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ποσοστά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εθνικής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συνεισφοράς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14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των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επιλέξιμων</a:t>
            </a:r>
            <a:r>
              <a:rPr sz="1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δημόσιων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δαπανών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4797" y="3112403"/>
            <a:ext cx="219710" cy="3138805"/>
          </a:xfrm>
          <a:custGeom>
            <a:avLst/>
            <a:gdLst/>
            <a:ahLst/>
            <a:cxnLst/>
            <a:rect l="l" t="t" r="r" b="b"/>
            <a:pathLst>
              <a:path w="219710" h="3138804">
                <a:moveTo>
                  <a:pt x="0" y="0"/>
                </a:moveTo>
                <a:lnTo>
                  <a:pt x="42759" y="1438"/>
                </a:lnTo>
                <a:lnTo>
                  <a:pt x="77677" y="5360"/>
                </a:lnTo>
                <a:lnTo>
                  <a:pt x="101221" y="11181"/>
                </a:lnTo>
                <a:lnTo>
                  <a:pt x="109855" y="18313"/>
                </a:lnTo>
                <a:lnTo>
                  <a:pt x="109855" y="1550898"/>
                </a:lnTo>
                <a:lnTo>
                  <a:pt x="118488" y="1558030"/>
                </a:lnTo>
                <a:lnTo>
                  <a:pt x="142032" y="1563851"/>
                </a:lnTo>
                <a:lnTo>
                  <a:pt x="176950" y="1567773"/>
                </a:lnTo>
                <a:lnTo>
                  <a:pt x="219710" y="1569212"/>
                </a:lnTo>
                <a:lnTo>
                  <a:pt x="176950" y="1570650"/>
                </a:lnTo>
                <a:lnTo>
                  <a:pt x="142032" y="1574572"/>
                </a:lnTo>
                <a:lnTo>
                  <a:pt x="118488" y="1580393"/>
                </a:lnTo>
                <a:lnTo>
                  <a:pt x="109855" y="1587525"/>
                </a:lnTo>
                <a:lnTo>
                  <a:pt x="109855" y="3120110"/>
                </a:lnTo>
                <a:lnTo>
                  <a:pt x="101221" y="3127242"/>
                </a:lnTo>
                <a:lnTo>
                  <a:pt x="77677" y="3133063"/>
                </a:lnTo>
                <a:lnTo>
                  <a:pt x="42759" y="3136985"/>
                </a:lnTo>
                <a:lnTo>
                  <a:pt x="0" y="3138424"/>
                </a:lnTo>
              </a:path>
            </a:pathLst>
          </a:custGeom>
          <a:ln w="12699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4798" y="1755267"/>
            <a:ext cx="240665" cy="1273810"/>
          </a:xfrm>
          <a:custGeom>
            <a:avLst/>
            <a:gdLst/>
            <a:ahLst/>
            <a:cxnLst/>
            <a:rect l="l" t="t" r="r" b="b"/>
            <a:pathLst>
              <a:path w="240664" h="1273810">
                <a:moveTo>
                  <a:pt x="0" y="0"/>
                </a:moveTo>
                <a:lnTo>
                  <a:pt x="46752" y="1573"/>
                </a:lnTo>
                <a:lnTo>
                  <a:pt x="84932" y="5864"/>
                </a:lnTo>
                <a:lnTo>
                  <a:pt x="110676" y="12226"/>
                </a:lnTo>
                <a:lnTo>
                  <a:pt x="120116" y="20015"/>
                </a:lnTo>
                <a:lnTo>
                  <a:pt x="120116" y="616813"/>
                </a:lnTo>
                <a:lnTo>
                  <a:pt x="129554" y="624602"/>
                </a:lnTo>
                <a:lnTo>
                  <a:pt x="155294" y="630964"/>
                </a:lnTo>
                <a:lnTo>
                  <a:pt x="193470" y="635255"/>
                </a:lnTo>
                <a:lnTo>
                  <a:pt x="240220" y="636828"/>
                </a:lnTo>
                <a:lnTo>
                  <a:pt x="193470" y="638400"/>
                </a:lnTo>
                <a:lnTo>
                  <a:pt x="155294" y="642688"/>
                </a:lnTo>
                <a:lnTo>
                  <a:pt x="129554" y="649049"/>
                </a:lnTo>
                <a:lnTo>
                  <a:pt x="120116" y="656844"/>
                </a:lnTo>
                <a:lnTo>
                  <a:pt x="120116" y="1253629"/>
                </a:lnTo>
                <a:lnTo>
                  <a:pt x="110676" y="1261423"/>
                </a:lnTo>
                <a:lnTo>
                  <a:pt x="84932" y="1267785"/>
                </a:lnTo>
                <a:lnTo>
                  <a:pt x="46752" y="1272073"/>
                </a:lnTo>
                <a:lnTo>
                  <a:pt x="0" y="1273644"/>
                </a:lnTo>
              </a:path>
            </a:pathLst>
          </a:custGeom>
          <a:ln w="127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Χρηματοδότηση</a:t>
            </a:r>
            <a:r>
              <a:rPr spc="-105" dirty="0"/>
              <a:t> </a:t>
            </a:r>
            <a:r>
              <a:rPr dirty="0"/>
              <a:t>της</a:t>
            </a:r>
            <a:r>
              <a:rPr spc="-114" dirty="0"/>
              <a:t> </a:t>
            </a:r>
            <a:r>
              <a:rPr dirty="0"/>
              <a:t>εργαλειοθήκης</a:t>
            </a:r>
            <a:r>
              <a:rPr spc="-80" dirty="0"/>
              <a:t> </a:t>
            </a:r>
            <a:r>
              <a:rPr dirty="0"/>
              <a:t>της</a:t>
            </a:r>
            <a:r>
              <a:rPr spc="-110" dirty="0"/>
              <a:t> </a:t>
            </a:r>
            <a:r>
              <a:rPr spc="-25" dirty="0"/>
              <a:t>ΚΓΠ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6753" y="1709785"/>
            <a:ext cx="261733" cy="2021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7583" y="1747989"/>
            <a:ext cx="288925" cy="287020"/>
          </a:xfrm>
          <a:custGeom>
            <a:avLst/>
            <a:gdLst/>
            <a:ahLst/>
            <a:cxnLst/>
            <a:rect l="l" t="t" r="r" b="b"/>
            <a:pathLst>
              <a:path w="288925" h="287019">
                <a:moveTo>
                  <a:pt x="288302" y="113030"/>
                </a:moveTo>
                <a:lnTo>
                  <a:pt x="174764" y="113030"/>
                </a:lnTo>
                <a:lnTo>
                  <a:pt x="174764" y="0"/>
                </a:lnTo>
                <a:lnTo>
                  <a:pt x="113550" y="0"/>
                </a:lnTo>
                <a:lnTo>
                  <a:pt x="113550" y="113030"/>
                </a:lnTo>
                <a:lnTo>
                  <a:pt x="0" y="113030"/>
                </a:lnTo>
                <a:lnTo>
                  <a:pt x="0" y="173990"/>
                </a:lnTo>
                <a:lnTo>
                  <a:pt x="113550" y="173990"/>
                </a:lnTo>
                <a:lnTo>
                  <a:pt x="113550" y="287020"/>
                </a:lnTo>
                <a:lnTo>
                  <a:pt x="174764" y="287020"/>
                </a:lnTo>
                <a:lnTo>
                  <a:pt x="174764" y="173990"/>
                </a:lnTo>
                <a:lnTo>
                  <a:pt x="288302" y="173990"/>
                </a:lnTo>
                <a:lnTo>
                  <a:pt x="288302" y="113030"/>
                </a:lnTo>
                <a:close/>
              </a:path>
            </a:pathLst>
          </a:custGeom>
          <a:solidFill>
            <a:srgbClr val="229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2763" y="2141372"/>
            <a:ext cx="5250180" cy="3460115"/>
            <a:chOff x="162763" y="2141372"/>
            <a:chExt cx="5250180" cy="3460115"/>
          </a:xfrm>
        </p:grpSpPr>
        <p:sp>
          <p:nvSpPr>
            <p:cNvPr id="4" name="object 4"/>
            <p:cNvSpPr/>
            <p:nvPr/>
          </p:nvSpPr>
          <p:spPr>
            <a:xfrm>
              <a:off x="162763" y="2141372"/>
              <a:ext cx="5250180" cy="3460115"/>
            </a:xfrm>
            <a:custGeom>
              <a:avLst/>
              <a:gdLst/>
              <a:ahLst/>
              <a:cxnLst/>
              <a:rect l="l" t="t" r="r" b="b"/>
              <a:pathLst>
                <a:path w="5250180" h="3460115">
                  <a:moveTo>
                    <a:pt x="5249684" y="0"/>
                  </a:moveTo>
                  <a:lnTo>
                    <a:pt x="0" y="0"/>
                  </a:lnTo>
                  <a:lnTo>
                    <a:pt x="0" y="3459581"/>
                  </a:lnTo>
                  <a:lnTo>
                    <a:pt x="5249684" y="3459581"/>
                  </a:lnTo>
                  <a:lnTo>
                    <a:pt x="524968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1403" y="3162617"/>
              <a:ext cx="1163320" cy="256540"/>
            </a:xfrm>
            <a:custGeom>
              <a:avLst/>
              <a:gdLst/>
              <a:ahLst/>
              <a:cxnLst/>
              <a:rect l="l" t="t" r="r" b="b"/>
              <a:pathLst>
                <a:path w="1163320" h="256539">
                  <a:moveTo>
                    <a:pt x="1162812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1162812" y="256032"/>
                  </a:lnTo>
                  <a:lnTo>
                    <a:pt x="1162812" y="0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1504" y="2302571"/>
            <a:ext cx="4819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469900" algn="l"/>
              </a:tabLst>
            </a:pPr>
            <a:r>
              <a:rPr sz="1800" dirty="0">
                <a:latin typeface="Tahoma"/>
                <a:cs typeface="Tahoma"/>
              </a:rPr>
              <a:t>Ευκολότερη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πρόσβαση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στήριξη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και </a:t>
            </a:r>
            <a:r>
              <a:rPr sz="1800" dirty="0">
                <a:latin typeface="Tahoma"/>
                <a:cs typeface="Tahoma"/>
              </a:rPr>
              <a:t>λιγότερος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διοικητικός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φόρτος: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απλούστεροι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704" y="2851210"/>
            <a:ext cx="246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κανόνες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10" dirty="0">
                <a:latin typeface="Tahoma"/>
                <a:cs typeface="Tahoma"/>
              </a:rPr>
              <a:t> διαδικασίες,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2287" y="2888297"/>
            <a:ext cx="159766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κατ’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αποκοπή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8704" y="3125530"/>
            <a:ext cx="1252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ενισχύσεις</a:t>
            </a:r>
            <a:r>
              <a:rPr sz="1800" spc="-10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504" y="3585779"/>
            <a:ext cx="12446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0" dirty="0">
                <a:solidFill>
                  <a:srgbClr val="003399"/>
                </a:solidFill>
                <a:latin typeface="Microsoft Sans Serif"/>
                <a:cs typeface="Microsoft Sans Serif"/>
              </a:rPr>
              <a:t>‣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1403" y="3589337"/>
            <a:ext cx="247396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Λιγότερες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απαιτήσεις: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2156" y="3552251"/>
            <a:ext cx="210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έμφαση</a:t>
            </a:r>
            <a:r>
              <a:rPr sz="1800" spc="-1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στις</a:t>
            </a:r>
            <a:r>
              <a:rPr sz="18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βασικές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504" y="3674170"/>
            <a:ext cx="5061585" cy="1854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300"/>
              </a:spcBef>
            </a:pP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διατάξεις.</a:t>
            </a:r>
            <a:endParaRPr sz="18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469265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Περισσότερα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κίνητρα</a:t>
            </a:r>
            <a:r>
              <a:rPr sz="1800" spc="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βιώσιμες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πρακτικές.</a:t>
            </a:r>
            <a:endParaRPr sz="1800">
              <a:latin typeface="Tahoma"/>
              <a:cs typeface="Tahoma"/>
            </a:endParaRPr>
          </a:p>
          <a:p>
            <a:pPr marL="469900" marR="165100" indent="-457200">
              <a:lnSpc>
                <a:spcPct val="100000"/>
              </a:lnSpc>
              <a:spcBef>
                <a:spcPts val="12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469900" algn="l"/>
              </a:tabLst>
            </a:pP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Η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εργαλειοθήκη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παραμένει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ίδια, αλλά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οι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γεωργοί</a:t>
            </a:r>
            <a:r>
              <a:rPr sz="1800" spc="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μπορούν</a:t>
            </a:r>
            <a:r>
              <a:rPr sz="18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υιοθετούν</a:t>
            </a:r>
            <a:r>
              <a:rPr sz="1800" spc="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οικειοθελώς 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τα</a:t>
            </a:r>
            <a:r>
              <a:rPr sz="18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εργαλεία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0D0D0D"/>
                </a:solidFill>
                <a:latin typeface="Tahoma"/>
                <a:cs typeface="Tahoma"/>
              </a:rPr>
              <a:t>που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τους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ταιριάζουν</a:t>
            </a:r>
            <a:r>
              <a:rPr sz="18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καλύτερα.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891047" y="2153234"/>
            <a:ext cx="5904230" cy="3879215"/>
            <a:chOff x="5891047" y="2153234"/>
            <a:chExt cx="5904230" cy="3879215"/>
          </a:xfrm>
        </p:grpSpPr>
        <p:sp>
          <p:nvSpPr>
            <p:cNvPr id="15" name="object 15"/>
            <p:cNvSpPr/>
            <p:nvPr/>
          </p:nvSpPr>
          <p:spPr>
            <a:xfrm>
              <a:off x="5891047" y="2153234"/>
              <a:ext cx="5904230" cy="3879215"/>
            </a:xfrm>
            <a:custGeom>
              <a:avLst/>
              <a:gdLst/>
              <a:ahLst/>
              <a:cxnLst/>
              <a:rect l="l" t="t" r="r" b="b"/>
              <a:pathLst>
                <a:path w="5904230" h="3879215">
                  <a:moveTo>
                    <a:pt x="5903810" y="0"/>
                  </a:moveTo>
                  <a:lnTo>
                    <a:pt x="0" y="0"/>
                  </a:lnTo>
                  <a:lnTo>
                    <a:pt x="0" y="3878605"/>
                  </a:lnTo>
                  <a:lnTo>
                    <a:pt x="5903810" y="3878605"/>
                  </a:lnTo>
                  <a:lnTo>
                    <a:pt x="590381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44156" y="2625839"/>
              <a:ext cx="3720465" cy="1780539"/>
            </a:xfrm>
            <a:custGeom>
              <a:avLst/>
              <a:gdLst/>
              <a:ahLst/>
              <a:cxnLst/>
              <a:rect l="l" t="t" r="r" b="b"/>
              <a:pathLst>
                <a:path w="3720465" h="1780539">
                  <a:moveTo>
                    <a:pt x="2558796" y="1524000"/>
                  </a:moveTo>
                  <a:lnTo>
                    <a:pt x="0" y="1524000"/>
                  </a:lnTo>
                  <a:lnTo>
                    <a:pt x="0" y="1780032"/>
                  </a:lnTo>
                  <a:lnTo>
                    <a:pt x="2558796" y="1780032"/>
                  </a:lnTo>
                  <a:lnTo>
                    <a:pt x="2558796" y="1524000"/>
                  </a:lnTo>
                  <a:close/>
                </a:path>
                <a:path w="3720465" h="1780539">
                  <a:moveTo>
                    <a:pt x="3720071" y="0"/>
                  </a:moveTo>
                  <a:lnTo>
                    <a:pt x="2851404" y="0"/>
                  </a:lnTo>
                  <a:lnTo>
                    <a:pt x="2851404" y="256044"/>
                  </a:lnTo>
                  <a:lnTo>
                    <a:pt x="3720071" y="256044"/>
                  </a:lnTo>
                  <a:lnTo>
                    <a:pt x="3720071" y="0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22346" y="2314435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469265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Απλούστευση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στήριξης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γεωργικών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1416" y="2625839"/>
            <a:ext cx="140081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συγχώνευση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9546" y="2588755"/>
            <a:ext cx="4661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4060" algn="l"/>
              </a:tabLst>
            </a:pP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εκμεταλλεύσεων: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800" dirty="0">
                <a:latin typeface="Tahoma"/>
                <a:cs typeface="Tahoma"/>
              </a:rPr>
              <a:t>δύο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ταμείων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2346" y="2863075"/>
            <a:ext cx="554672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1898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αυξημένη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ευελιξία,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αποφυγή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αλληλεπικαλύψεων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ενισχυμένη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συνοχή,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ευκολότερη </a:t>
            </a:r>
            <a:r>
              <a:rPr sz="1800" dirty="0">
                <a:latin typeface="Tahoma"/>
                <a:cs typeface="Tahoma"/>
              </a:rPr>
              <a:t>παρακολούθηση</a:t>
            </a:r>
            <a:r>
              <a:rPr sz="1800" spc="1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αξιολόγηση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της </a:t>
            </a:r>
            <a:r>
              <a:rPr sz="1800" spc="-10" dirty="0">
                <a:latin typeface="Tahoma"/>
                <a:cs typeface="Tahoma"/>
              </a:rPr>
              <a:t>αποτελεσματικότητας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των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δαπανών.</a:t>
            </a:r>
            <a:endParaRPr sz="1800" dirty="0">
              <a:latin typeface="Tahoma"/>
              <a:cs typeface="Tahoma"/>
            </a:endParaRPr>
          </a:p>
          <a:p>
            <a:pPr marL="469265" marR="5080" indent="-457200">
              <a:lnSpc>
                <a:spcPct val="100000"/>
              </a:lnSpc>
              <a:spcBef>
                <a:spcPts val="12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469265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Μείωση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του</a:t>
            </a:r>
            <a:r>
              <a:rPr sz="1800" b="1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διοικητικού</a:t>
            </a:r>
            <a:r>
              <a:rPr sz="18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φόρτου</a:t>
            </a:r>
            <a:r>
              <a:rPr sz="1800" spc="-10" dirty="0">
                <a:solidFill>
                  <a:srgbClr val="003399"/>
                </a:solidFill>
                <a:latin typeface="Tahoma"/>
                <a:cs typeface="Tahoma"/>
              </a:rPr>
              <a:t>: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εξορθολογισμένες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διαδικασίες,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λιγότερες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εκθέσει</a:t>
            </a:r>
            <a:r>
              <a:rPr lang="el-GR" sz="1800" spc="-10" dirty="0">
                <a:solidFill>
                  <a:srgbClr val="0D0D0D"/>
                </a:solidFill>
                <a:latin typeface="Tahoma"/>
                <a:cs typeface="Tahoma"/>
              </a:rPr>
              <a:t>ς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22346" y="4847323"/>
            <a:ext cx="12446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0" dirty="0">
                <a:solidFill>
                  <a:srgbClr val="003399"/>
                </a:solidFill>
                <a:latin typeface="Microsoft Sans Serif"/>
                <a:cs typeface="Microsoft Sans Serif"/>
              </a:rPr>
              <a:t>‣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92240" y="4850879"/>
            <a:ext cx="223583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Λιγότερη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νομοθεσία</a:t>
            </a:r>
            <a:r>
              <a:rPr sz="1800" spc="-25" dirty="0">
                <a:solidFill>
                  <a:srgbClr val="003399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82234" y="4813795"/>
            <a:ext cx="210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έμφαση</a:t>
            </a:r>
            <a:r>
              <a:rPr sz="18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στις</a:t>
            </a:r>
            <a:r>
              <a:rPr sz="18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βασικές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2346" y="4935715"/>
            <a:ext cx="5059680" cy="11531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300"/>
              </a:spcBef>
            </a:pP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διατάξεις.</a:t>
            </a:r>
            <a:endParaRPr sz="1800">
              <a:latin typeface="Tahoma"/>
              <a:cs typeface="Tahoma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469900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Μεγαλύτερη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ευελιξία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κρατών</a:t>
            </a:r>
            <a:r>
              <a:rPr sz="18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μελών</a:t>
            </a:r>
            <a:r>
              <a:rPr sz="18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στην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κάλυψη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ειδικών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περιφερειακών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αναγκών.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207260">
              <a:lnSpc>
                <a:spcPct val="100000"/>
              </a:lnSpc>
              <a:spcBef>
                <a:spcPts val="100"/>
              </a:spcBef>
            </a:pPr>
            <a:r>
              <a:rPr dirty="0"/>
              <a:t>Σε</a:t>
            </a:r>
            <a:r>
              <a:rPr spc="-70" dirty="0"/>
              <a:t> </a:t>
            </a:r>
            <a:r>
              <a:rPr dirty="0"/>
              <a:t>τι</a:t>
            </a:r>
            <a:r>
              <a:rPr spc="-70" dirty="0"/>
              <a:t> </a:t>
            </a:r>
            <a:r>
              <a:rPr dirty="0"/>
              <a:t>είναι</a:t>
            </a:r>
            <a:r>
              <a:rPr spc="-50" dirty="0"/>
              <a:t> </a:t>
            </a:r>
            <a:r>
              <a:rPr spc="-10" dirty="0"/>
              <a:t>απλούστερη</a:t>
            </a:r>
            <a:r>
              <a:rPr spc="-55" dirty="0"/>
              <a:t> </a:t>
            </a:r>
            <a:r>
              <a:rPr dirty="0"/>
              <a:t>η</a:t>
            </a:r>
            <a:r>
              <a:rPr spc="-70" dirty="0"/>
              <a:t> </a:t>
            </a:r>
            <a:r>
              <a:rPr dirty="0"/>
              <a:t>νέα</a:t>
            </a:r>
            <a:r>
              <a:rPr spc="-75" dirty="0"/>
              <a:t> </a:t>
            </a:r>
            <a:r>
              <a:rPr spc="-20" dirty="0"/>
              <a:t>ΚΓΠ;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2763" y="1630006"/>
            <a:ext cx="5250180" cy="523240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ΓΕΩΡΓΟΙ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91047" y="1622056"/>
            <a:ext cx="5904230" cy="523240"/>
          </a:xfrm>
          <a:custGeom>
            <a:avLst/>
            <a:gdLst/>
            <a:ahLst/>
            <a:cxnLst/>
            <a:rect l="l" t="t" r="r" b="b"/>
            <a:pathLst>
              <a:path w="5904230" h="523239">
                <a:moveTo>
                  <a:pt x="5903810" y="0"/>
                </a:moveTo>
                <a:lnTo>
                  <a:pt x="0" y="0"/>
                </a:lnTo>
                <a:lnTo>
                  <a:pt x="0" y="523214"/>
                </a:lnTo>
                <a:lnTo>
                  <a:pt x="5903810" y="523214"/>
                </a:lnTo>
                <a:lnTo>
                  <a:pt x="590381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91484" y="1645932"/>
            <a:ext cx="3701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ΕΘΝΙΚΕΣ</a:t>
            </a: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ΔΙΟΙΚΗΣΕΙΣ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3500754">
              <a:lnSpc>
                <a:spcPct val="100000"/>
              </a:lnSpc>
              <a:spcBef>
                <a:spcPts val="100"/>
              </a:spcBef>
            </a:pPr>
            <a:r>
              <a:rPr dirty="0"/>
              <a:t>Ενίσχυση</a:t>
            </a:r>
            <a:r>
              <a:rPr spc="-145" dirty="0"/>
              <a:t> </a:t>
            </a:r>
            <a:r>
              <a:rPr spc="-10" dirty="0"/>
              <a:t>συνεργειών</a:t>
            </a:r>
          </a:p>
        </p:txBody>
      </p:sp>
      <p:sp>
        <p:nvSpPr>
          <p:cNvPr id="3" name="object 3"/>
          <p:cNvSpPr/>
          <p:nvPr/>
        </p:nvSpPr>
        <p:spPr>
          <a:xfrm>
            <a:off x="2570327" y="4151884"/>
            <a:ext cx="7568565" cy="256540"/>
          </a:xfrm>
          <a:custGeom>
            <a:avLst/>
            <a:gdLst/>
            <a:ahLst/>
            <a:cxnLst/>
            <a:rect l="l" t="t" r="r" b="b"/>
            <a:pathLst>
              <a:path w="7568565" h="256539">
                <a:moveTo>
                  <a:pt x="7568183" y="0"/>
                </a:moveTo>
                <a:lnTo>
                  <a:pt x="0" y="0"/>
                </a:lnTo>
                <a:lnTo>
                  <a:pt x="0" y="256032"/>
                </a:lnTo>
                <a:lnTo>
                  <a:pt x="7568183" y="256032"/>
                </a:lnTo>
                <a:lnTo>
                  <a:pt x="7568183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1463" y="4691379"/>
            <a:ext cx="1087120" cy="256540"/>
          </a:xfrm>
          <a:custGeom>
            <a:avLst/>
            <a:gdLst/>
            <a:ahLst/>
            <a:cxnLst/>
            <a:rect l="l" t="t" r="r" b="b"/>
            <a:pathLst>
              <a:path w="1087120" h="256539">
                <a:moveTo>
                  <a:pt x="1086612" y="0"/>
                </a:moveTo>
                <a:lnTo>
                  <a:pt x="0" y="0"/>
                </a:lnTo>
                <a:lnTo>
                  <a:pt x="0" y="256032"/>
                </a:lnTo>
                <a:lnTo>
                  <a:pt x="1086612" y="256032"/>
                </a:lnTo>
                <a:lnTo>
                  <a:pt x="1086612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0746" y="1804418"/>
            <a:ext cx="206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4965" algn="l"/>
              </a:tabLst>
            </a:pP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ΠΔΠ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2028</a:t>
            </a:r>
            <a:r>
              <a:rPr sz="1800" spc="-10" dirty="0">
                <a:solidFill>
                  <a:srgbClr val="0D0D0D"/>
                </a:solidFill>
                <a:latin typeface="Arial MT"/>
                <a:cs typeface="Arial MT"/>
              </a:rPr>
              <a:t>-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2034: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1139" y="1841500"/>
            <a:ext cx="511365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ενοποίηση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των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χρηματοδοτικών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μέσων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ΕΕ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3197" y="1804418"/>
            <a:ext cx="2094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ενίσχυση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3646" y="2215898"/>
            <a:ext cx="4179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αποτελεσματικότητας</a:t>
            </a:r>
            <a:r>
              <a:rPr sz="18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του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αντικτύπου.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746" y="2753870"/>
            <a:ext cx="77730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4965" algn="l"/>
              </a:tabLst>
            </a:pP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Τα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σχέδια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εθνικής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περιφερειακής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εταιρικής</a:t>
            </a:r>
            <a:r>
              <a:rPr sz="1800" spc="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σχέσης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ισχυροποιούν</a:t>
            </a:r>
            <a:r>
              <a:rPr sz="18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τους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3947" y="2790951"/>
            <a:ext cx="226187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δεσμούς</a:t>
            </a:r>
            <a:r>
              <a:rPr sz="1800" b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μεταξύ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των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6347" y="3202432"/>
            <a:ext cx="116459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πολιτικών.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746" y="3566162"/>
            <a:ext cx="10025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5600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Οι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εναρμονισμένοι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κανόνες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το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νέο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πλαίσιο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διακυβέρνησης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ενισχύουν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τη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στήριξη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0D0D0D"/>
                </a:solidFill>
                <a:latin typeface="Tahoma"/>
                <a:cs typeface="Tahoma"/>
              </a:rPr>
              <a:t>ΚΓΠ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και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δημιουργούν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περισσότερες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ευκαιρίες</a:t>
            </a:r>
            <a:r>
              <a:rPr sz="18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τους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γεωργούς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τις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αγροτικές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περιοχές</a:t>
            </a:r>
            <a:r>
              <a:rPr sz="1800" b="1" spc="-10" dirty="0">
                <a:solidFill>
                  <a:srgbClr val="0D0D0D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746" y="4654298"/>
            <a:ext cx="5113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4965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Πέραν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εισοδηματικής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στήριξης: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υποδομές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0559" y="4691379"/>
            <a:ext cx="422783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υπηρεσίες</a:t>
            </a:r>
            <a:r>
              <a:rPr sz="1800" spc="-10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800" spc="-1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δεξιότητες</a:t>
            </a:r>
            <a:r>
              <a:rPr sz="1800" spc="-10" dirty="0">
                <a:solidFill>
                  <a:srgbClr val="003399"/>
                </a:solidFill>
                <a:latin typeface="Tahoma"/>
                <a:cs typeface="Tahoma"/>
              </a:rPr>
              <a:t>,</a:t>
            </a:r>
            <a:r>
              <a:rPr sz="1800" spc="-1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ποιότητα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ζωής</a:t>
            </a:r>
            <a:r>
              <a:rPr sz="1800" spc="-10" dirty="0">
                <a:solidFill>
                  <a:srgbClr val="003399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746" y="5192270"/>
            <a:ext cx="9326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4965" algn="l"/>
              </a:tabLst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Εστίαση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σε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έργα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αποτελέσματα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όχι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στην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D0D0D"/>
                </a:solidFill>
                <a:latin typeface="Tahoma"/>
                <a:cs typeface="Tahoma"/>
              </a:rPr>
              <a:t>πηγή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χρηματοδότησης,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βελτίωση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6347" y="5640832"/>
            <a:ext cx="200025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προσβασιμότητας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41902" y="5603750"/>
            <a:ext cx="2160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1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τους</a:t>
            </a:r>
            <a:r>
              <a:rPr sz="1800" spc="-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δικαιούχους.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6326" y="41748"/>
            <a:ext cx="7978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Ενίσχυση</a:t>
            </a:r>
            <a:r>
              <a:rPr spc="-130" dirty="0"/>
              <a:t> </a:t>
            </a:r>
            <a:r>
              <a:rPr dirty="0"/>
              <a:t>συνεργειών:</a:t>
            </a:r>
            <a:r>
              <a:rPr spc="-125" dirty="0"/>
              <a:t> </a:t>
            </a:r>
            <a:r>
              <a:rPr b="0" spc="-10" dirty="0">
                <a:latin typeface="Tahoma"/>
                <a:cs typeface="Tahoma"/>
              </a:rPr>
              <a:t>παραδείγματα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65028"/>
            <a:ext cx="12192000" cy="2790825"/>
          </a:xfrm>
          <a:custGeom>
            <a:avLst/>
            <a:gdLst/>
            <a:ahLst/>
            <a:cxnLst/>
            <a:rect l="l" t="t" r="r" b="b"/>
            <a:pathLst>
              <a:path w="12192000" h="2790825">
                <a:moveTo>
                  <a:pt x="12192000" y="0"/>
                </a:moveTo>
                <a:lnTo>
                  <a:pt x="8128000" y="0"/>
                </a:lnTo>
                <a:lnTo>
                  <a:pt x="3800068" y="0"/>
                </a:lnTo>
                <a:lnTo>
                  <a:pt x="0" y="0"/>
                </a:lnTo>
                <a:lnTo>
                  <a:pt x="0" y="2790228"/>
                </a:lnTo>
                <a:lnTo>
                  <a:pt x="3800068" y="2790228"/>
                </a:lnTo>
                <a:lnTo>
                  <a:pt x="8128000" y="2790228"/>
                </a:lnTo>
                <a:lnTo>
                  <a:pt x="12192000" y="279022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53973"/>
            <a:ext cx="12192000" cy="771525"/>
            <a:chOff x="0" y="753973"/>
            <a:chExt cx="12192000" cy="771525"/>
          </a:xfrm>
        </p:grpSpPr>
        <p:sp>
          <p:nvSpPr>
            <p:cNvPr id="5" name="object 5"/>
            <p:cNvSpPr/>
            <p:nvPr/>
          </p:nvSpPr>
          <p:spPr>
            <a:xfrm>
              <a:off x="0" y="753973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12192000" y="12"/>
                  </a:moveTo>
                  <a:lnTo>
                    <a:pt x="8128000" y="12"/>
                  </a:lnTo>
                  <a:lnTo>
                    <a:pt x="3800068" y="0"/>
                  </a:lnTo>
                  <a:lnTo>
                    <a:pt x="0" y="12"/>
                  </a:lnTo>
                  <a:lnTo>
                    <a:pt x="0" y="764641"/>
                  </a:lnTo>
                  <a:lnTo>
                    <a:pt x="3800068" y="764641"/>
                  </a:lnTo>
                  <a:lnTo>
                    <a:pt x="8128000" y="764641"/>
                  </a:lnTo>
                  <a:lnTo>
                    <a:pt x="12192000" y="764641"/>
                  </a:lnTo>
                  <a:lnTo>
                    <a:pt x="12192000" y="12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51226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747627"/>
          <a:ext cx="12184380" cy="6099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540">
                <a:tc>
                  <a:txBody>
                    <a:bodyPr/>
                    <a:lstStyle/>
                    <a:p>
                      <a:pPr marL="176530" marR="100584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ΕΠΕΝΔΥΣΕΙΣ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ΣΕ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ΣΥΣΤΗΜΑΤΑ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ΥΔΡΕΥΣΗΣ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1487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ΠΑΡΑΓΩΓΗ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ΑΝΑΝΕΩΣΙΜΗΣ ΕΝΕΡΓΕΙΑΣ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36398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ΠΟΙΟΤΗΤΑ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ΖΩΗΣ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ΣΤΙΣ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ΑΓΡΟΤΙΚΕΣ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ΠΕΡΙΟΧΕΣ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50">
                <a:tc>
                  <a:txBody>
                    <a:bodyPr/>
                    <a:lstStyle/>
                    <a:p>
                      <a:pPr marL="534670" indent="-286385">
                        <a:lnSpc>
                          <a:spcPct val="100000"/>
                        </a:lnSpc>
                        <a:spcBef>
                          <a:spcPts val="810"/>
                        </a:spcBef>
                        <a:buSzPct val="84375"/>
                        <a:buFont typeface="Microsoft Sans Serif"/>
                        <a:buChar char="‣"/>
                        <a:tabLst>
                          <a:tab pos="534670" algn="l"/>
                        </a:tabLst>
                      </a:pP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ΣΗΜΕΡΑ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5305" marR="1631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διάφορα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σκέλη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χρηματοδότησης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60" dirty="0">
                          <a:latin typeface="Tahoma"/>
                          <a:cs typeface="Tahoma"/>
                        </a:rPr>
                        <a:t>ΕΕ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στηρίζουν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επενδύσεις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σε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υποδομές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ύδρευσης</a:t>
                      </a:r>
                      <a:r>
                        <a:rPr sz="1600" spc="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γεωργία: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δευτερογενείς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υποδομές,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πρωτογενή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δίκτυα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μεικτές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χρήσεις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κ.λπ.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399"/>
                      </a:solidFill>
                      <a:prstDash val="sysDot"/>
                    </a:lnR>
                    <a:lnB w="12700">
                      <a:solidFill>
                        <a:srgbClr val="000000"/>
                      </a:solidFill>
                      <a:prstDash val="sysDot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37845" indent="-286385">
                        <a:lnSpc>
                          <a:spcPct val="100000"/>
                        </a:lnSpc>
                        <a:spcBef>
                          <a:spcPts val="810"/>
                        </a:spcBef>
                        <a:buSzPct val="84375"/>
                        <a:buFont typeface="Microsoft Sans Serif"/>
                        <a:buChar char="‣"/>
                        <a:tabLst>
                          <a:tab pos="537845" algn="l"/>
                        </a:tabLst>
                      </a:pP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ΣΗΜΕΡΑ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8480" marR="1397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σε</a:t>
                      </a:r>
                      <a:r>
                        <a:rPr sz="1600" spc="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εθνικό</a:t>
                      </a:r>
                      <a:r>
                        <a:rPr sz="16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επίπεδο,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π.χ.:</a:t>
                      </a:r>
                      <a:r>
                        <a:rPr sz="1600" spc="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επενδύσεις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από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τον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ΜΑΑ</a:t>
                      </a:r>
                      <a:r>
                        <a:rPr sz="16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στην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παραγωγή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ηλιακής ηλεκτρικής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ενέργειας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στις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γεωργικές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εκμεταλλεύσεις·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έργα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του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Ταμείου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Καινοτομίας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καινοτόμες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μονάδες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παραγωγής</a:t>
                      </a:r>
                      <a:r>
                        <a:rPr sz="1600" spc="1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βιομεθανίου</a:t>
                      </a:r>
                      <a:r>
                        <a:rPr sz="1600" spc="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που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χρησιμοποιούν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τοπικά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απόβλητα</a:t>
                      </a:r>
                      <a:r>
                        <a:rPr sz="1600" spc="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του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αγροδιατροφικού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τομέα.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3399"/>
                      </a:solidFill>
                      <a:prstDash val="sysDot"/>
                    </a:lnL>
                    <a:lnR w="12700">
                      <a:solidFill>
                        <a:srgbClr val="003399"/>
                      </a:solidFill>
                      <a:prstDash val="sysDot"/>
                    </a:lnR>
                    <a:lnB w="12700">
                      <a:solidFill>
                        <a:srgbClr val="003399"/>
                      </a:solidFill>
                      <a:prstDash val="sysDot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37845" indent="-286385">
                        <a:lnSpc>
                          <a:spcPct val="100000"/>
                        </a:lnSpc>
                        <a:spcBef>
                          <a:spcPts val="810"/>
                        </a:spcBef>
                        <a:buSzPct val="84375"/>
                        <a:buFont typeface="Microsoft Sans Serif"/>
                        <a:buChar char="‣"/>
                        <a:tabLst>
                          <a:tab pos="537845" algn="l"/>
                        </a:tabLst>
                      </a:pP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ΣΗΜΕΡΑ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8480" marR="1644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διάφορα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ταμεία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προγράμματα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της </a:t>
                      </a:r>
                      <a:r>
                        <a:rPr sz="1600" spc="160" dirty="0">
                          <a:latin typeface="Tahoma"/>
                          <a:cs typeface="Tahoma"/>
                        </a:rPr>
                        <a:t>ΕΕ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στηρίζουν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latin typeface="Tahoma"/>
                          <a:cs typeface="Tahoma"/>
                        </a:rPr>
                        <a:t>επί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του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παρόντος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την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παροχή</a:t>
                      </a:r>
                      <a:r>
                        <a:rPr sz="1600" spc="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υπηρεσιών,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60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εκπαίδευση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κατάρτιση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σε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αγροτικές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και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απομακρυσμένες</a:t>
                      </a:r>
                      <a:r>
                        <a:rPr sz="1600" spc="2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περιοχές.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3399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3399"/>
                      </a:solidFill>
                      <a:prstDash val="sysDot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8285">
                <a:tc>
                  <a:txBody>
                    <a:bodyPr/>
                    <a:lstStyle/>
                    <a:p>
                      <a:pPr marL="534670" indent="-286385">
                        <a:lnSpc>
                          <a:spcPct val="100000"/>
                        </a:lnSpc>
                        <a:spcBef>
                          <a:spcPts val="810"/>
                        </a:spcBef>
                        <a:buSzPct val="84375"/>
                        <a:buFont typeface="Microsoft Sans Serif"/>
                        <a:buChar char="‣"/>
                        <a:tabLst>
                          <a:tab pos="534670" algn="l"/>
                        </a:tabLst>
                      </a:pP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ΑΥΡΙΟ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5305" marR="311150">
                        <a:lnSpc>
                          <a:spcPct val="100000"/>
                        </a:lnSpc>
                      </a:pPr>
                      <a:r>
                        <a:rPr sz="1600" spc="65" dirty="0">
                          <a:latin typeface="Tahoma"/>
                          <a:cs typeface="Tahoma"/>
                        </a:rPr>
                        <a:t>πιο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ολοκληρωμένος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σχεδιασμός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στήριξης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90" dirty="0">
                          <a:latin typeface="Tahoma"/>
                          <a:cs typeface="Tahoma"/>
                        </a:rPr>
                        <a:t>ΕΕ,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την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ενίσχυση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αποδοτικότητας,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βελτιστοποίηση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 χρήσης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ενωσιακής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χρηματοδότησης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και την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αύξηση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συνεργειών μεταξύ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ενωσιακής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εθνικής χρηματοδότησης.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399"/>
                      </a:solidFill>
                      <a:prstDash val="sysDot"/>
                    </a:lnR>
                    <a:lnT w="12700">
                      <a:solidFill>
                        <a:srgbClr val="000000"/>
                      </a:solidFill>
                      <a:prstDash val="sysDot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ACD"/>
                    </a:solidFill>
                  </a:tcPr>
                </a:tc>
                <a:tc>
                  <a:txBody>
                    <a:bodyPr/>
                    <a:lstStyle/>
                    <a:p>
                      <a:pPr marL="537845" indent="-286385">
                        <a:lnSpc>
                          <a:spcPct val="100000"/>
                        </a:lnSpc>
                        <a:spcBef>
                          <a:spcPts val="810"/>
                        </a:spcBef>
                        <a:buSzPct val="84375"/>
                        <a:buFont typeface="Microsoft Sans Serif"/>
                        <a:buChar char="‣"/>
                        <a:tabLst>
                          <a:tab pos="537845" algn="l"/>
                        </a:tabLst>
                      </a:pP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ΑΥΡΙΟ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8480" marR="8699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βελτιστοποιημένος</a:t>
                      </a:r>
                      <a:r>
                        <a:rPr sz="1600" spc="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προγραμματισμός</a:t>
                      </a:r>
                      <a:r>
                        <a:rPr sz="1600" spc="1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και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μεταρρυθμίσεις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ταμείων,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την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ενίσχυση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συνδέσεων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με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ενεργειακά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δίκτυα,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παροχή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πρόσθετου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εισοδήματος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στους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γεωργούς,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τη</a:t>
                      </a:r>
                      <a:r>
                        <a:rPr sz="16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τοπικής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ανανεώσιμης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ενέργειας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προώθηση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στόχων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60" dirty="0">
                          <a:latin typeface="Tahoma"/>
                          <a:cs typeface="Tahoma"/>
                        </a:rPr>
                        <a:t>ΕΕ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ανανεώσιμη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ενέργεια.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3399"/>
                      </a:solidFill>
                      <a:prstDash val="sysDot"/>
                    </a:lnL>
                    <a:lnR w="12700">
                      <a:solidFill>
                        <a:srgbClr val="003399"/>
                      </a:solidFill>
                      <a:prstDash val="sysDot"/>
                    </a:lnR>
                    <a:lnT w="12700">
                      <a:solidFill>
                        <a:srgbClr val="003399"/>
                      </a:solidFill>
                      <a:prstDash val="sysDot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ACD"/>
                    </a:solidFill>
                  </a:tcPr>
                </a:tc>
                <a:tc>
                  <a:txBody>
                    <a:bodyPr/>
                    <a:lstStyle/>
                    <a:p>
                      <a:pPr marL="537845" indent="-286385">
                        <a:lnSpc>
                          <a:spcPct val="100000"/>
                        </a:lnSpc>
                        <a:spcBef>
                          <a:spcPts val="810"/>
                        </a:spcBef>
                        <a:buSzPct val="84375"/>
                        <a:buFont typeface="Microsoft Sans Serif"/>
                        <a:buChar char="‣"/>
                        <a:tabLst>
                          <a:tab pos="537845" algn="l"/>
                        </a:tabLst>
                      </a:pPr>
                      <a:r>
                        <a:rPr sz="1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ΑΥΡΙΟ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8480" marR="12192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ο</a:t>
                      </a:r>
                      <a:r>
                        <a:rPr sz="16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εξορθολογισμός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ταμείων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5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του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προγραμματισμού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θα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διευκολύνει 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την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ανάπτυξη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δεξιοτήτων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 και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κοινωνικών</a:t>
                      </a:r>
                      <a:r>
                        <a:rPr sz="16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υποδομών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στις</a:t>
                      </a:r>
                      <a:r>
                        <a:rPr sz="1600" spc="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αγροτικές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περιοχές,</a:t>
                      </a:r>
                      <a:r>
                        <a:rPr sz="16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ώστε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να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διευκολυνθούν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οι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συνέργειες</a:t>
                      </a:r>
                      <a:r>
                        <a:rPr sz="1600" spc="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μεταξύ</a:t>
                      </a:r>
                      <a:r>
                        <a:rPr sz="16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ενωσιακής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και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εθνικής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χρηματοδότησης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να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ενισχυθεί</a:t>
                      </a:r>
                      <a:r>
                        <a:rPr sz="16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η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ζωτικότητα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αγροτικών περιοχών.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3399"/>
                      </a:solidFill>
                      <a:prstDash val="sysDot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99"/>
                      </a:solidFill>
                      <a:prstDash val="sysDot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3555" y="822413"/>
            <a:ext cx="542603" cy="6631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6472" y="853821"/>
            <a:ext cx="542607" cy="5980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00307" y="918734"/>
            <a:ext cx="770850" cy="4678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3098" y="2104618"/>
            <a:ext cx="1876425" cy="256540"/>
            <a:chOff x="9143098" y="2104618"/>
            <a:chExt cx="1876425" cy="256540"/>
          </a:xfrm>
        </p:grpSpPr>
        <p:sp>
          <p:nvSpPr>
            <p:cNvPr id="3" name="object 3"/>
            <p:cNvSpPr/>
            <p:nvPr/>
          </p:nvSpPr>
          <p:spPr>
            <a:xfrm>
              <a:off x="9143098" y="2104618"/>
              <a:ext cx="1367155" cy="256540"/>
            </a:xfrm>
            <a:custGeom>
              <a:avLst/>
              <a:gdLst/>
              <a:ahLst/>
              <a:cxnLst/>
              <a:rect l="l" t="t" r="r" b="b"/>
              <a:pathLst>
                <a:path w="1367154" h="256539">
                  <a:moveTo>
                    <a:pt x="1367027" y="0"/>
                  </a:moveTo>
                  <a:lnTo>
                    <a:pt x="0" y="0"/>
                  </a:lnTo>
                  <a:lnTo>
                    <a:pt x="0" y="256032"/>
                  </a:lnTo>
                  <a:lnTo>
                    <a:pt x="1367027" y="256032"/>
                  </a:lnTo>
                  <a:lnTo>
                    <a:pt x="1367027" y="0"/>
                  </a:lnTo>
                  <a:close/>
                </a:path>
              </a:pathLst>
            </a:custGeom>
            <a:solidFill>
              <a:srgbClr val="FFF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10126" y="2104618"/>
              <a:ext cx="509270" cy="256540"/>
            </a:xfrm>
            <a:custGeom>
              <a:avLst/>
              <a:gdLst/>
              <a:ahLst/>
              <a:cxnLst/>
              <a:rect l="l" t="t" r="r" b="b"/>
              <a:pathLst>
                <a:path w="509270" h="256539">
                  <a:moveTo>
                    <a:pt x="509016" y="0"/>
                  </a:moveTo>
                  <a:lnTo>
                    <a:pt x="70104" y="0"/>
                  </a:lnTo>
                  <a:lnTo>
                    <a:pt x="0" y="0"/>
                  </a:lnTo>
                  <a:lnTo>
                    <a:pt x="0" y="256044"/>
                  </a:lnTo>
                  <a:lnTo>
                    <a:pt x="70104" y="256044"/>
                  </a:lnTo>
                  <a:lnTo>
                    <a:pt x="509016" y="256044"/>
                  </a:lnTo>
                  <a:lnTo>
                    <a:pt x="509016" y="0"/>
                  </a:lnTo>
                  <a:close/>
                </a:path>
              </a:pathLst>
            </a:custGeom>
            <a:solidFill>
              <a:srgbClr val="FFF7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061313" y="2378938"/>
            <a:ext cx="451484" cy="256540"/>
          </a:xfrm>
          <a:custGeom>
            <a:avLst/>
            <a:gdLst/>
            <a:ahLst/>
            <a:cxnLst/>
            <a:rect l="l" t="t" r="r" b="b"/>
            <a:pathLst>
              <a:path w="451484" h="256539">
                <a:moveTo>
                  <a:pt x="451103" y="0"/>
                </a:moveTo>
                <a:lnTo>
                  <a:pt x="0" y="0"/>
                </a:lnTo>
                <a:lnTo>
                  <a:pt x="0" y="256032"/>
                </a:lnTo>
                <a:lnTo>
                  <a:pt x="451103" y="256032"/>
                </a:lnTo>
                <a:lnTo>
                  <a:pt x="451103" y="0"/>
                </a:lnTo>
                <a:close/>
              </a:path>
            </a:pathLst>
          </a:custGeom>
          <a:solidFill>
            <a:srgbClr val="FFF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9094" y="2378938"/>
            <a:ext cx="2708275" cy="256540"/>
          </a:xfrm>
          <a:custGeom>
            <a:avLst/>
            <a:gdLst/>
            <a:ahLst/>
            <a:cxnLst/>
            <a:rect l="l" t="t" r="r" b="b"/>
            <a:pathLst>
              <a:path w="2708275" h="256539">
                <a:moveTo>
                  <a:pt x="2708148" y="0"/>
                </a:moveTo>
                <a:lnTo>
                  <a:pt x="0" y="0"/>
                </a:lnTo>
                <a:lnTo>
                  <a:pt x="0" y="256032"/>
                </a:lnTo>
                <a:lnTo>
                  <a:pt x="2708148" y="256032"/>
                </a:lnTo>
                <a:lnTo>
                  <a:pt x="2708148" y="0"/>
                </a:lnTo>
                <a:close/>
              </a:path>
            </a:pathLst>
          </a:custGeom>
          <a:solidFill>
            <a:srgbClr val="FFF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1313" y="2653258"/>
            <a:ext cx="1061085" cy="256540"/>
          </a:xfrm>
          <a:custGeom>
            <a:avLst/>
            <a:gdLst/>
            <a:ahLst/>
            <a:cxnLst/>
            <a:rect l="l" t="t" r="r" b="b"/>
            <a:pathLst>
              <a:path w="1061084" h="256539">
                <a:moveTo>
                  <a:pt x="1060703" y="0"/>
                </a:moveTo>
                <a:lnTo>
                  <a:pt x="0" y="0"/>
                </a:lnTo>
                <a:lnTo>
                  <a:pt x="0" y="256032"/>
                </a:lnTo>
                <a:lnTo>
                  <a:pt x="1060703" y="256032"/>
                </a:lnTo>
                <a:lnTo>
                  <a:pt x="1060703" y="0"/>
                </a:lnTo>
                <a:close/>
              </a:path>
            </a:pathLst>
          </a:custGeom>
          <a:solidFill>
            <a:srgbClr val="FFF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05713" y="1793210"/>
            <a:ext cx="43014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5600" algn="l"/>
              </a:tabLst>
            </a:pPr>
            <a:r>
              <a:rPr sz="1800" dirty="0">
                <a:latin typeface="Tahoma"/>
                <a:cs typeface="Tahoma"/>
              </a:rPr>
              <a:t>Αξιοποίηση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συνεργειών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μεταξύ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των </a:t>
            </a:r>
            <a:r>
              <a:rPr sz="1800" dirty="0">
                <a:latin typeface="Tahoma"/>
                <a:cs typeface="Tahoma"/>
              </a:rPr>
              <a:t>σχεδίων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ΕΠΕΣ,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των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επενδύσεων</a:t>
            </a:r>
            <a:r>
              <a:rPr sz="1800" b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του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ΕΤΑ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του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προγράμματος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«Ορίζων Ευρώπη»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16734" y="3308578"/>
            <a:ext cx="1350645" cy="25654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40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δισ.</a:t>
            </a:r>
            <a:r>
              <a:rPr sz="18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5713" y="3271490"/>
            <a:ext cx="3864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4965" algn="l"/>
                <a:tab pos="3161030" algn="l"/>
              </a:tabLst>
            </a:pPr>
            <a:r>
              <a:rPr sz="1800" spc="-10" dirty="0">
                <a:latin typeface="Tahoma"/>
                <a:cs typeface="Tahoma"/>
              </a:rPr>
              <a:t>Κινητοποίηση</a:t>
            </a:r>
            <a:r>
              <a:rPr sz="1800" dirty="0">
                <a:latin typeface="Tahoma"/>
                <a:cs typeface="Tahoma"/>
              </a:rPr>
              <a:t>	για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την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5713" y="3545810"/>
            <a:ext cx="4284980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καινοτομία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στον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αγροδιατροφικό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τομέα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 dirty="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Clr>
                <a:srgbClr val="003399"/>
              </a:buClr>
              <a:buSzPct val="83333"/>
              <a:buFont typeface="Microsoft Sans Serif"/>
              <a:buChar char="‣"/>
              <a:tabLst>
                <a:tab pos="354965" algn="l"/>
              </a:tabLst>
            </a:pPr>
            <a:r>
              <a:rPr sz="1800" dirty="0">
                <a:latin typeface="Tahoma"/>
                <a:cs typeface="Tahoma"/>
              </a:rPr>
              <a:t>Άμεση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συμμετοχή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των γεωργών</a:t>
            </a:r>
            <a:r>
              <a:rPr sz="1800" spc="-20" dirty="0">
                <a:latin typeface="Tahoma"/>
                <a:cs typeface="Tahoma"/>
              </a:rPr>
              <a:t> στην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1313" y="4512538"/>
            <a:ext cx="3226435" cy="25654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έρευνα</a:t>
            </a:r>
            <a:r>
              <a:rPr sz="18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έγκαιρη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υιοθέτηση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5713" y="5164298"/>
            <a:ext cx="124460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00" dirty="0">
                <a:solidFill>
                  <a:srgbClr val="003399"/>
                </a:solidFill>
                <a:latin typeface="Microsoft Sans Serif"/>
                <a:cs typeface="Microsoft Sans Serif"/>
              </a:rPr>
              <a:t>‣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1313" y="5167858"/>
            <a:ext cx="3301365" cy="25654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Κλιμάκωση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αναπαραγωγή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8613" y="5405091"/>
            <a:ext cx="3533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ενωσιακών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καινοτομιών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για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τοπικό αντίκτυπο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600710">
              <a:lnSpc>
                <a:spcPct val="100000"/>
              </a:lnSpc>
              <a:spcBef>
                <a:spcPts val="100"/>
              </a:spcBef>
            </a:pPr>
            <a:r>
              <a:rPr dirty="0"/>
              <a:t>Συνέργειες</a:t>
            </a:r>
            <a:r>
              <a:rPr spc="-110" dirty="0"/>
              <a:t> </a:t>
            </a:r>
            <a:r>
              <a:rPr dirty="0"/>
              <a:t>για</a:t>
            </a:r>
            <a:r>
              <a:rPr spc="-125" dirty="0"/>
              <a:t> </a:t>
            </a:r>
            <a:r>
              <a:rPr spc="-25" dirty="0"/>
              <a:t>ανταγωνιστικότητα</a:t>
            </a:r>
            <a:r>
              <a:rPr spc="-90" dirty="0"/>
              <a:t> </a:t>
            </a:r>
            <a:r>
              <a:rPr dirty="0"/>
              <a:t>και</a:t>
            </a:r>
            <a:r>
              <a:rPr spc="-105" dirty="0"/>
              <a:t> </a:t>
            </a:r>
            <a:r>
              <a:rPr spc="-10" dirty="0"/>
              <a:t>καινοτομία</a:t>
            </a: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46352" y="1622874"/>
          <a:ext cx="4871720" cy="4603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1153795" marR="1147445" indent="-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ΕΥΡΩΠΑΪΚΟ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ΤΑΜΕΙΟ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ΑΝΤΑΓΩΝΙΣΤΙΚΟΤΗΤΑΣ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20,3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δισ.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2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Υγεία,</a:t>
                      </a:r>
                      <a:r>
                        <a:rPr sz="16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βιοτεχνολογία,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γεωργία</a:t>
                      </a:r>
                      <a:r>
                        <a:rPr sz="1600" b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βιοοικονομία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marL="1697989" marR="945515" indent="-7473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«ΟΡΙΖΩΝ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ΕΥΡΩΠΗ»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(ΠΠ10)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19,7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δισ.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Επιστήμη</a:t>
                      </a:r>
                      <a:r>
                        <a:rPr sz="1600" spc="2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αριστείας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9375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0033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Συνεργατική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έρευνα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στους</a:t>
                      </a:r>
                      <a:r>
                        <a:rPr sz="16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τομείς: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5397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υγεία,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βιοτεχνολογία,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γεωργία</a:t>
                      </a:r>
                      <a:r>
                        <a:rPr sz="1600" b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600" spc="-11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βιοοικονομία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99"/>
                      </a:solidFill>
                      <a:prstDash val="sysDot"/>
                    </a:lnT>
                    <a:lnB w="12700">
                      <a:solidFill>
                        <a:srgbClr val="003399"/>
                      </a:solidFill>
                      <a:prstDash val="sysDot"/>
                    </a:lnB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Αποστολές</a:t>
                      </a:r>
                      <a:r>
                        <a:rPr sz="1600" spc="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της</a:t>
                      </a:r>
                      <a:r>
                        <a:rPr sz="1600" spc="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25" dirty="0">
                          <a:latin typeface="Tahoma"/>
                          <a:cs typeface="Tahoma"/>
                        </a:rPr>
                        <a:t>ΕΕ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3399"/>
                      </a:solidFill>
                      <a:prstDash val="sysDot"/>
                    </a:lnT>
                    <a:lnB w="12700">
                      <a:solidFill>
                        <a:srgbClr val="003399"/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5055" y="2555354"/>
            <a:ext cx="581888" cy="247833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512" y="2555349"/>
            <a:ext cx="581884" cy="24783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26610" marR="5080" indent="-4540250">
              <a:lnSpc>
                <a:spcPts val="3890"/>
              </a:lnSpc>
              <a:spcBef>
                <a:spcPts val="585"/>
              </a:spcBef>
            </a:pPr>
            <a:r>
              <a:rPr dirty="0"/>
              <a:t>Με</a:t>
            </a:r>
            <a:r>
              <a:rPr spc="-135" dirty="0"/>
              <a:t> </a:t>
            </a:r>
            <a:r>
              <a:rPr dirty="0"/>
              <a:t>ποιον</a:t>
            </a:r>
            <a:r>
              <a:rPr spc="-125" dirty="0"/>
              <a:t> </a:t>
            </a:r>
            <a:r>
              <a:rPr spc="-10" dirty="0"/>
              <a:t>τρόπο</a:t>
            </a:r>
            <a:r>
              <a:rPr spc="-140" dirty="0"/>
              <a:t> </a:t>
            </a:r>
            <a:r>
              <a:rPr spc="-20" dirty="0"/>
              <a:t>ανταποκρίνονται</a:t>
            </a:r>
            <a:r>
              <a:rPr spc="-114" dirty="0"/>
              <a:t> </a:t>
            </a:r>
            <a:r>
              <a:rPr dirty="0"/>
              <a:t>τα</a:t>
            </a:r>
            <a:r>
              <a:rPr spc="-130" dirty="0"/>
              <a:t> </a:t>
            </a:r>
            <a:r>
              <a:rPr dirty="0"/>
              <a:t>σχέδια</a:t>
            </a:r>
            <a:r>
              <a:rPr spc="-125" dirty="0"/>
              <a:t> </a:t>
            </a:r>
            <a:r>
              <a:rPr spc="-10" dirty="0"/>
              <a:t>καλύτερα </a:t>
            </a:r>
            <a:r>
              <a:rPr dirty="0"/>
              <a:t>στις</a:t>
            </a:r>
            <a:r>
              <a:rPr spc="-75" dirty="0"/>
              <a:t> </a:t>
            </a:r>
            <a:r>
              <a:rPr spc="-10" dirty="0"/>
              <a:t>κρίσεις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6551" y="1311606"/>
            <a:ext cx="11678920" cy="4605020"/>
            <a:chOff x="256551" y="1311606"/>
            <a:chExt cx="11678920" cy="4605020"/>
          </a:xfrm>
        </p:grpSpPr>
        <p:sp>
          <p:nvSpPr>
            <p:cNvPr id="4" name="object 4"/>
            <p:cNvSpPr/>
            <p:nvPr/>
          </p:nvSpPr>
          <p:spPr>
            <a:xfrm>
              <a:off x="1328026" y="1324304"/>
              <a:ext cx="10594975" cy="760730"/>
            </a:xfrm>
            <a:custGeom>
              <a:avLst/>
              <a:gdLst/>
              <a:ahLst/>
              <a:cxnLst/>
              <a:rect l="l" t="t" r="r" b="b"/>
              <a:pathLst>
                <a:path w="10594975" h="760730">
                  <a:moveTo>
                    <a:pt x="7495121" y="0"/>
                  </a:moveTo>
                  <a:lnTo>
                    <a:pt x="0" y="0"/>
                  </a:lnTo>
                  <a:lnTo>
                    <a:pt x="0" y="760653"/>
                  </a:lnTo>
                  <a:lnTo>
                    <a:pt x="7495121" y="760653"/>
                  </a:lnTo>
                  <a:lnTo>
                    <a:pt x="7495121" y="0"/>
                  </a:lnTo>
                  <a:close/>
                </a:path>
                <a:path w="10594975" h="760730">
                  <a:moveTo>
                    <a:pt x="10594721" y="0"/>
                  </a:moveTo>
                  <a:lnTo>
                    <a:pt x="7495133" y="0"/>
                  </a:lnTo>
                  <a:lnTo>
                    <a:pt x="7495133" y="760653"/>
                  </a:lnTo>
                  <a:lnTo>
                    <a:pt x="10594721" y="760653"/>
                  </a:lnTo>
                  <a:lnTo>
                    <a:pt x="10594721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8026" y="2084958"/>
              <a:ext cx="10594975" cy="3818890"/>
            </a:xfrm>
            <a:custGeom>
              <a:avLst/>
              <a:gdLst/>
              <a:ahLst/>
              <a:cxnLst/>
              <a:rect l="l" t="t" r="r" b="b"/>
              <a:pathLst>
                <a:path w="10594975" h="3818890">
                  <a:moveTo>
                    <a:pt x="7495121" y="0"/>
                  </a:moveTo>
                  <a:lnTo>
                    <a:pt x="0" y="0"/>
                  </a:lnTo>
                  <a:lnTo>
                    <a:pt x="0" y="1226566"/>
                  </a:lnTo>
                  <a:lnTo>
                    <a:pt x="0" y="2307539"/>
                  </a:lnTo>
                  <a:lnTo>
                    <a:pt x="0" y="3818547"/>
                  </a:lnTo>
                  <a:lnTo>
                    <a:pt x="7495121" y="3818547"/>
                  </a:lnTo>
                  <a:lnTo>
                    <a:pt x="7495121" y="2307539"/>
                  </a:lnTo>
                  <a:lnTo>
                    <a:pt x="7495121" y="1226566"/>
                  </a:lnTo>
                  <a:lnTo>
                    <a:pt x="7495121" y="0"/>
                  </a:lnTo>
                  <a:close/>
                </a:path>
                <a:path w="10594975" h="3818890">
                  <a:moveTo>
                    <a:pt x="10594721" y="0"/>
                  </a:moveTo>
                  <a:lnTo>
                    <a:pt x="7495133" y="0"/>
                  </a:lnTo>
                  <a:lnTo>
                    <a:pt x="7495133" y="3818547"/>
                  </a:lnTo>
                  <a:lnTo>
                    <a:pt x="10594721" y="3818547"/>
                  </a:lnTo>
                  <a:lnTo>
                    <a:pt x="10594721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8031" y="1317956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0"/>
                  </a:moveTo>
                  <a:lnTo>
                    <a:pt x="0" y="7670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8031" y="2084961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1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8031" y="3317876"/>
              <a:ext cx="0" cy="2592070"/>
            </a:xfrm>
            <a:custGeom>
              <a:avLst/>
              <a:gdLst/>
              <a:ahLst/>
              <a:cxnLst/>
              <a:rect l="l" t="t" r="r" b="b"/>
              <a:pathLst>
                <a:path h="2592070">
                  <a:moveTo>
                    <a:pt x="0" y="0"/>
                  </a:moveTo>
                  <a:lnTo>
                    <a:pt x="0" y="25919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23157" y="1317956"/>
              <a:ext cx="0" cy="767080"/>
            </a:xfrm>
            <a:custGeom>
              <a:avLst/>
              <a:gdLst/>
              <a:ahLst/>
              <a:cxnLst/>
              <a:rect l="l" t="t" r="r" b="b"/>
              <a:pathLst>
                <a:path h="767080">
                  <a:moveTo>
                    <a:pt x="0" y="0"/>
                  </a:moveTo>
                  <a:lnTo>
                    <a:pt x="0" y="7670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23157" y="2084961"/>
              <a:ext cx="0" cy="3825240"/>
            </a:xfrm>
            <a:custGeom>
              <a:avLst/>
              <a:gdLst/>
              <a:ahLst/>
              <a:cxnLst/>
              <a:rect l="l" t="t" r="r" b="b"/>
              <a:pathLst>
                <a:path h="3825240">
                  <a:moveTo>
                    <a:pt x="0" y="0"/>
                  </a:moveTo>
                  <a:lnTo>
                    <a:pt x="0" y="3824884"/>
                  </a:lnTo>
                </a:path>
              </a:pathLst>
            </a:custGeom>
            <a:ln w="1270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6807" y="2078611"/>
              <a:ext cx="3112770" cy="12700"/>
            </a:xfrm>
            <a:custGeom>
              <a:avLst/>
              <a:gdLst/>
              <a:ahLst/>
              <a:cxnLst/>
              <a:rect l="l" t="t" r="r" b="b"/>
              <a:pathLst>
                <a:path w="3112770" h="12700">
                  <a:moveTo>
                    <a:pt x="0" y="12700"/>
                  </a:moveTo>
                  <a:lnTo>
                    <a:pt x="3112287" y="12700"/>
                  </a:lnTo>
                  <a:lnTo>
                    <a:pt x="311228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901" y="3311526"/>
              <a:ext cx="8566785" cy="0"/>
            </a:xfrm>
            <a:custGeom>
              <a:avLst/>
              <a:gdLst/>
              <a:ahLst/>
              <a:cxnLst/>
              <a:rect l="l" t="t" r="r" b="b"/>
              <a:pathLst>
                <a:path w="8566785">
                  <a:moveTo>
                    <a:pt x="0" y="0"/>
                  </a:moveTo>
                  <a:lnTo>
                    <a:pt x="8566607" y="0"/>
                  </a:lnTo>
                </a:path>
              </a:pathLst>
            </a:custGeom>
            <a:ln w="12700">
              <a:solidFill>
                <a:srgbClr val="00339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901" y="4392499"/>
              <a:ext cx="8566785" cy="0"/>
            </a:xfrm>
            <a:custGeom>
              <a:avLst/>
              <a:gdLst/>
              <a:ahLst/>
              <a:cxnLst/>
              <a:rect l="l" t="t" r="r" b="b"/>
              <a:pathLst>
                <a:path w="8566785">
                  <a:moveTo>
                    <a:pt x="0" y="0"/>
                  </a:moveTo>
                  <a:lnTo>
                    <a:pt x="8566607" y="0"/>
                  </a:lnTo>
                </a:path>
              </a:pathLst>
            </a:custGeom>
            <a:ln w="12700">
              <a:solidFill>
                <a:srgbClr val="003399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9251" y="1317956"/>
              <a:ext cx="0" cy="4585970"/>
            </a:xfrm>
            <a:custGeom>
              <a:avLst/>
              <a:gdLst/>
              <a:ahLst/>
              <a:cxnLst/>
              <a:rect l="l" t="t" r="r" b="b"/>
              <a:pathLst>
                <a:path h="4585970">
                  <a:moveTo>
                    <a:pt x="0" y="0"/>
                  </a:moveTo>
                  <a:lnTo>
                    <a:pt x="0" y="45855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22747" y="1317956"/>
              <a:ext cx="0" cy="4592320"/>
            </a:xfrm>
            <a:custGeom>
              <a:avLst/>
              <a:gdLst/>
              <a:ahLst/>
              <a:cxnLst/>
              <a:rect l="l" t="t" r="r" b="b"/>
              <a:pathLst>
                <a:path h="4592320">
                  <a:moveTo>
                    <a:pt x="0" y="0"/>
                  </a:moveTo>
                  <a:lnTo>
                    <a:pt x="0" y="45918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2901" y="1324306"/>
              <a:ext cx="11666220" cy="0"/>
            </a:xfrm>
            <a:custGeom>
              <a:avLst/>
              <a:gdLst/>
              <a:ahLst/>
              <a:cxnLst/>
              <a:rect l="l" t="t" r="r" b="b"/>
              <a:pathLst>
                <a:path w="11666220">
                  <a:moveTo>
                    <a:pt x="0" y="0"/>
                  </a:moveTo>
                  <a:lnTo>
                    <a:pt x="1166619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21681" y="5903494"/>
              <a:ext cx="10607675" cy="0"/>
            </a:xfrm>
            <a:custGeom>
              <a:avLst/>
              <a:gdLst/>
              <a:ahLst/>
              <a:cxnLst/>
              <a:rect l="l" t="t" r="r" b="b"/>
              <a:pathLst>
                <a:path w="10607675">
                  <a:moveTo>
                    <a:pt x="0" y="0"/>
                  </a:moveTo>
                  <a:lnTo>
                    <a:pt x="1060742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97453" y="1548677"/>
            <a:ext cx="275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ΦΥΣΙΚΕΣ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ΚΑΤΑΣΤΡΟΦΕΣ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1877" y="1548677"/>
            <a:ext cx="290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ΔΙΑΤΑΡΑΧΕΣ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ΤΗΣ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ΑΓΟΡΑΣ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30282" y="2246166"/>
            <a:ext cx="2406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Παροχή,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μεταξύ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άλλων,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4433" y="2283244"/>
            <a:ext cx="375983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ενισχύσεων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8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αντιμετώπιση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54365" y="2557564"/>
            <a:ext cx="278828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κρίσεων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στους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γεωργούς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29569" y="2562136"/>
            <a:ext cx="1256030" cy="251460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1930"/>
              </a:lnSpc>
            </a:pPr>
            <a:r>
              <a:rPr sz="1800" dirty="0">
                <a:latin typeface="Tahoma"/>
                <a:cs typeface="Tahoma"/>
              </a:rPr>
              <a:t>και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στήριξη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85345" y="2557564"/>
            <a:ext cx="294005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επενδύσεων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σε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γεωργικές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37601" y="2831884"/>
            <a:ext cx="584962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εκμεταλλεύσεις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αποκατάσταση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του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γεωργικού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25598" y="2794806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δυναμικού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23512" y="2246166"/>
            <a:ext cx="2566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Ενιαίο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δίχτυ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ασφαλείας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44568" y="2794806"/>
            <a:ext cx="212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ειδικά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για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τη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γεωργία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63007" y="3343446"/>
            <a:ext cx="148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(6,3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δισ.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EUR)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661" y="3695947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Στάδιο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90319" y="3509809"/>
            <a:ext cx="7101840" cy="530860"/>
          </a:xfrm>
          <a:custGeom>
            <a:avLst/>
            <a:gdLst/>
            <a:ahLst/>
            <a:cxnLst/>
            <a:rect l="l" t="t" r="r" b="b"/>
            <a:pathLst>
              <a:path w="7101840" h="530860">
                <a:moveTo>
                  <a:pt x="1869935" y="274320"/>
                </a:moveTo>
                <a:lnTo>
                  <a:pt x="1668780" y="274320"/>
                </a:lnTo>
                <a:lnTo>
                  <a:pt x="1604772" y="274320"/>
                </a:lnTo>
                <a:lnTo>
                  <a:pt x="1478280" y="274320"/>
                </a:lnTo>
                <a:lnTo>
                  <a:pt x="1478280" y="530352"/>
                </a:lnTo>
                <a:lnTo>
                  <a:pt x="1604772" y="530352"/>
                </a:lnTo>
                <a:lnTo>
                  <a:pt x="1668780" y="530352"/>
                </a:lnTo>
                <a:lnTo>
                  <a:pt x="1869935" y="530352"/>
                </a:lnTo>
                <a:lnTo>
                  <a:pt x="1869935" y="274320"/>
                </a:lnTo>
                <a:close/>
              </a:path>
              <a:path w="7101840" h="530860">
                <a:moveTo>
                  <a:pt x="7101840" y="0"/>
                </a:moveTo>
                <a:lnTo>
                  <a:pt x="0" y="0"/>
                </a:lnTo>
                <a:lnTo>
                  <a:pt x="0" y="256032"/>
                </a:lnTo>
                <a:lnTo>
                  <a:pt x="7101840" y="256032"/>
                </a:lnTo>
                <a:lnTo>
                  <a:pt x="7101840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77622" y="3472729"/>
            <a:ext cx="70650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Τροποποίηση</a:t>
            </a:r>
            <a:r>
              <a:rPr sz="18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του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σχεδίου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ποσό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που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αντιστοιχεί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έως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στο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55979" y="3747049"/>
            <a:ext cx="410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1</a:t>
            </a:r>
            <a:r>
              <a:rPr sz="18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r>
              <a:rPr sz="1800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Tahoma"/>
                <a:cs typeface="Tahoma"/>
              </a:rPr>
              <a:t>της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ενωσιακής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χρηματοδότησής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του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3858" y="4992005"/>
            <a:ext cx="870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Στάδιο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762890" y="4553779"/>
            <a:ext cx="6893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  <a:tabLst>
                <a:tab pos="3375660" algn="l"/>
              </a:tabLst>
            </a:pPr>
            <a:r>
              <a:rPr sz="1800" dirty="0">
                <a:latin typeface="Tahoma"/>
                <a:cs typeface="Tahoma"/>
              </a:rPr>
              <a:t>Τροποποίηση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του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σχεδίου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από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-75" dirty="0">
                <a:latin typeface="Tahoma"/>
                <a:cs typeface="Tahoma"/>
              </a:rPr>
              <a:t>το</a:t>
            </a:r>
            <a:r>
              <a:rPr sz="1800" spc="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μη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προγραμματισμένο</a:t>
            </a:r>
            <a:r>
              <a:rPr sz="1800" spc="5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ποσό </a:t>
            </a:r>
            <a:r>
              <a:rPr sz="1800" dirty="0">
                <a:latin typeface="Tahoma"/>
                <a:cs typeface="Tahoma"/>
              </a:rPr>
              <a:t>ευελιξίας</a:t>
            </a:r>
            <a:r>
              <a:rPr sz="1800" spc="-11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του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(25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145" dirty="0">
                <a:latin typeface="Tahoma"/>
                <a:cs typeface="Tahoma"/>
              </a:rPr>
              <a:t>%)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για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ποσό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που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αντιστοιχεί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έως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στο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2,5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85" dirty="0">
                <a:latin typeface="Tahoma"/>
                <a:cs typeface="Tahoma"/>
              </a:rPr>
              <a:t>%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της </a:t>
            </a:r>
            <a:r>
              <a:rPr sz="1800" dirty="0">
                <a:latin typeface="Tahoma"/>
                <a:cs typeface="Tahoma"/>
              </a:rPr>
              <a:t>ενωσιακής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χρηματοδότησής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του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(5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85" dirty="0">
                <a:latin typeface="Tahoma"/>
                <a:cs typeface="Tahoma"/>
              </a:rPr>
              <a:t>%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κατ’</a:t>
            </a:r>
            <a:r>
              <a:rPr sz="1800" spc="-12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ανώτατο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όριο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διαθέσιμο </a:t>
            </a:r>
            <a:r>
              <a:rPr sz="1800" spc="55" dirty="0">
                <a:latin typeface="Tahoma"/>
                <a:cs typeface="Tahoma"/>
              </a:rPr>
              <a:t>πριν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από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την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ενδιάμεση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επανεξέταση)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4733887" y="2001964"/>
            <a:ext cx="5805170" cy="2546985"/>
            <a:chOff x="4733887" y="2001964"/>
            <a:chExt cx="5805170" cy="2546985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3887" y="2001964"/>
              <a:ext cx="332503" cy="27955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3887" y="3194193"/>
              <a:ext cx="332503" cy="2795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3887" y="4269288"/>
              <a:ext cx="332503" cy="27954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6497" y="2001964"/>
              <a:ext cx="332508" cy="2795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9893" y="1994052"/>
            <a:ext cx="10502265" cy="2594610"/>
            <a:chOff x="1029893" y="1994052"/>
            <a:chExt cx="10502265" cy="2594610"/>
          </a:xfrm>
        </p:grpSpPr>
        <p:sp>
          <p:nvSpPr>
            <p:cNvPr id="3" name="object 3"/>
            <p:cNvSpPr/>
            <p:nvPr/>
          </p:nvSpPr>
          <p:spPr>
            <a:xfrm>
              <a:off x="1029906" y="1994052"/>
              <a:ext cx="10502265" cy="2273935"/>
            </a:xfrm>
            <a:custGeom>
              <a:avLst/>
              <a:gdLst/>
              <a:ahLst/>
              <a:cxnLst/>
              <a:rect l="l" t="t" r="r" b="b"/>
              <a:pathLst>
                <a:path w="10502265" h="2273935">
                  <a:moveTo>
                    <a:pt x="0" y="2273465"/>
                  </a:moveTo>
                  <a:lnTo>
                    <a:pt x="10501922" y="2273465"/>
                  </a:lnTo>
                  <a:lnTo>
                    <a:pt x="10501922" y="0"/>
                  </a:lnTo>
                  <a:lnTo>
                    <a:pt x="0" y="0"/>
                  </a:lnTo>
                  <a:lnTo>
                    <a:pt x="0" y="227346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893" y="4267517"/>
              <a:ext cx="10502265" cy="321310"/>
            </a:xfrm>
            <a:custGeom>
              <a:avLst/>
              <a:gdLst/>
              <a:ahLst/>
              <a:cxnLst/>
              <a:rect l="l" t="t" r="r" b="b"/>
              <a:pathLst>
                <a:path w="10502265" h="321310">
                  <a:moveTo>
                    <a:pt x="10501922" y="0"/>
                  </a:moveTo>
                  <a:lnTo>
                    <a:pt x="0" y="0"/>
                  </a:lnTo>
                  <a:lnTo>
                    <a:pt x="0" y="320827"/>
                  </a:lnTo>
                  <a:lnTo>
                    <a:pt x="10501922" y="320827"/>
                  </a:lnTo>
                  <a:lnTo>
                    <a:pt x="10501922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0240" y="2664291"/>
            <a:ext cx="19850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3255" marR="5080" indent="-63119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Προτάσεις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4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το</a:t>
            </a:r>
            <a:r>
              <a:rPr sz="14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ΠΔΠ</a:t>
            </a:r>
            <a:r>
              <a:rPr sz="14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/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 Κ</a:t>
            </a:r>
            <a:r>
              <a:rPr lang="el-GR" sz="1400" b="1" spc="-2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Π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893" y="1371015"/>
            <a:ext cx="7692390" cy="446917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168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2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Στρατηγικά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Σχέδια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για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την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Κ</a:t>
            </a:r>
            <a:r>
              <a:rPr lang="el-GR" sz="1800" b="1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Π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2023-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2027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0574" y="5651042"/>
            <a:ext cx="6128804" cy="4320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36410" y="5711084"/>
            <a:ext cx="287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Διαδικασία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συναπόφασης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3136" y="3148754"/>
            <a:ext cx="5857875" cy="591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Ειδικές</a:t>
            </a:r>
            <a:r>
              <a:rPr sz="14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ανά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χώρα</a:t>
            </a: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συστάσεις</a:t>
            </a:r>
            <a:r>
              <a:rPr sz="14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4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Κ</a:t>
            </a:r>
            <a:r>
              <a:rPr lang="el-GR" sz="1400" b="1" spc="-25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Π</a:t>
            </a: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Έγκριση</a:t>
            </a:r>
            <a:r>
              <a:rPr sz="14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σχεδίων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9960" y="4904778"/>
            <a:ext cx="5767006" cy="43200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852188" y="4964817"/>
            <a:ext cx="264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Κατάρτιση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των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σχεδίων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10622" y="4302364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0722" y="4302364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60921" y="4302364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10821" y="4302364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920021" y="4302364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2034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540" y="2585822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ΕΕ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540" y="4915409"/>
            <a:ext cx="498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ΚΜ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540" y="5661559"/>
            <a:ext cx="1073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ΕΕ–ΚΜ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254250">
              <a:lnSpc>
                <a:spcPct val="100000"/>
              </a:lnSpc>
              <a:spcBef>
                <a:spcPts val="100"/>
              </a:spcBef>
            </a:pPr>
            <a:r>
              <a:rPr dirty="0"/>
              <a:t>Προετοιμασία</a:t>
            </a:r>
            <a:r>
              <a:rPr spc="-114" dirty="0"/>
              <a:t> </a:t>
            </a:r>
            <a:r>
              <a:rPr dirty="0"/>
              <a:t>για</a:t>
            </a:r>
            <a:r>
              <a:rPr spc="-120" dirty="0"/>
              <a:t> </a:t>
            </a:r>
            <a:r>
              <a:rPr dirty="0"/>
              <a:t>το</a:t>
            </a:r>
            <a:r>
              <a:rPr spc="-125" dirty="0"/>
              <a:t> </a:t>
            </a:r>
            <a:r>
              <a:rPr dirty="0"/>
              <a:t>σχέδιο</a:t>
            </a:r>
            <a:r>
              <a:rPr spc="-105" dirty="0"/>
              <a:t> </a:t>
            </a:r>
            <a:r>
              <a:rPr spc="-20" dirty="0"/>
              <a:t>ΕΠΕΣ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21953" y="1371015"/>
            <a:ext cx="2809875" cy="623570"/>
          </a:xfrm>
          <a:prstGeom prst="rect">
            <a:avLst/>
          </a:prstGeom>
          <a:solidFill>
            <a:srgbClr val="FD867D"/>
          </a:solidFill>
        </p:spPr>
        <p:txBody>
          <a:bodyPr vert="horz" wrap="square" lIns="0" tIns="16827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32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Σχέδια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ΕΠΕΣ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2028-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2034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251960"/>
            <a:chOff x="0" y="0"/>
            <a:chExt cx="12192000" cy="42519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810000"/>
            </a:xfrm>
            <a:custGeom>
              <a:avLst/>
              <a:gdLst/>
              <a:ahLst/>
              <a:cxnLst/>
              <a:rect l="l" t="t" r="r" b="b"/>
              <a:pathLst>
                <a:path w="12192000" h="3810000">
                  <a:moveTo>
                    <a:pt x="12192000" y="0"/>
                  </a:moveTo>
                  <a:lnTo>
                    <a:pt x="0" y="0"/>
                  </a:lnTo>
                  <a:lnTo>
                    <a:pt x="0" y="3810000"/>
                  </a:lnTo>
                  <a:lnTo>
                    <a:pt x="12192000" y="3810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3434892"/>
              <a:ext cx="10515600" cy="817244"/>
            </a:xfrm>
            <a:custGeom>
              <a:avLst/>
              <a:gdLst/>
              <a:ahLst/>
              <a:cxnLst/>
              <a:rect l="l" t="t" r="r" b="b"/>
              <a:pathLst>
                <a:path w="10515600" h="817245">
                  <a:moveTo>
                    <a:pt x="10515600" y="0"/>
                  </a:moveTo>
                  <a:lnTo>
                    <a:pt x="0" y="0"/>
                  </a:lnTo>
                  <a:lnTo>
                    <a:pt x="0" y="816902"/>
                  </a:lnTo>
                  <a:lnTo>
                    <a:pt x="10515600" y="816902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5499" y="3516706"/>
            <a:ext cx="570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003399"/>
                </a:solidFill>
              </a:rPr>
              <a:t>ΕΡΓΑΛΕΙΟΘΗΚΗ</a:t>
            </a:r>
            <a:r>
              <a:rPr spc="-114" dirty="0">
                <a:solidFill>
                  <a:srgbClr val="003399"/>
                </a:solidFill>
              </a:rPr>
              <a:t> </a:t>
            </a:r>
            <a:r>
              <a:rPr dirty="0">
                <a:solidFill>
                  <a:srgbClr val="003399"/>
                </a:solidFill>
              </a:rPr>
              <a:t>ΤΗΣ</a:t>
            </a:r>
            <a:r>
              <a:rPr spc="-120" dirty="0">
                <a:solidFill>
                  <a:srgbClr val="003399"/>
                </a:solidFill>
              </a:rPr>
              <a:t> </a:t>
            </a:r>
            <a:r>
              <a:rPr spc="-25" dirty="0">
                <a:solidFill>
                  <a:srgbClr val="003399"/>
                </a:solidFill>
              </a:rPr>
              <a:t>ΚΓΠ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693035">
              <a:lnSpc>
                <a:spcPct val="100000"/>
              </a:lnSpc>
              <a:spcBef>
                <a:spcPts val="100"/>
              </a:spcBef>
            </a:pPr>
            <a:r>
              <a:rPr dirty="0"/>
              <a:t>Άμεση</a:t>
            </a:r>
            <a:r>
              <a:rPr spc="-155" dirty="0"/>
              <a:t> </a:t>
            </a:r>
            <a:r>
              <a:rPr dirty="0"/>
              <a:t>εισοδηματική</a:t>
            </a:r>
            <a:r>
              <a:rPr spc="-120" dirty="0"/>
              <a:t> </a:t>
            </a:r>
            <a:r>
              <a:rPr spc="-10" dirty="0"/>
              <a:t>στήριξη: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79595" y="1708035"/>
            <a:ext cx="7787005" cy="4413885"/>
            <a:chOff x="3979595" y="1708035"/>
            <a:chExt cx="7787005" cy="4413885"/>
          </a:xfrm>
        </p:grpSpPr>
        <p:sp>
          <p:nvSpPr>
            <p:cNvPr id="4" name="object 4"/>
            <p:cNvSpPr/>
            <p:nvPr/>
          </p:nvSpPr>
          <p:spPr>
            <a:xfrm>
              <a:off x="3979595" y="1708035"/>
              <a:ext cx="7787005" cy="4413885"/>
            </a:xfrm>
            <a:custGeom>
              <a:avLst/>
              <a:gdLst/>
              <a:ahLst/>
              <a:cxnLst/>
              <a:rect l="l" t="t" r="r" b="b"/>
              <a:pathLst>
                <a:path w="7787005" h="4413885">
                  <a:moveTo>
                    <a:pt x="7786395" y="0"/>
                  </a:moveTo>
                  <a:lnTo>
                    <a:pt x="0" y="0"/>
                  </a:lnTo>
                  <a:lnTo>
                    <a:pt x="0" y="4413834"/>
                  </a:lnTo>
                  <a:lnTo>
                    <a:pt x="7786395" y="4413834"/>
                  </a:lnTo>
                  <a:lnTo>
                    <a:pt x="7786395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6802" y="1906320"/>
              <a:ext cx="6856730" cy="4036060"/>
            </a:xfrm>
            <a:custGeom>
              <a:avLst/>
              <a:gdLst/>
              <a:ahLst/>
              <a:cxnLst/>
              <a:rect l="l" t="t" r="r" b="b"/>
              <a:pathLst>
                <a:path w="6856730" h="4036060">
                  <a:moveTo>
                    <a:pt x="1831848" y="1676400"/>
                  </a:moveTo>
                  <a:lnTo>
                    <a:pt x="0" y="1676400"/>
                  </a:lnTo>
                  <a:lnTo>
                    <a:pt x="0" y="1932432"/>
                  </a:lnTo>
                  <a:lnTo>
                    <a:pt x="1831848" y="1932432"/>
                  </a:lnTo>
                  <a:lnTo>
                    <a:pt x="1831848" y="1676400"/>
                  </a:lnTo>
                  <a:close/>
                </a:path>
                <a:path w="6856730" h="4036060">
                  <a:moveTo>
                    <a:pt x="2084832" y="3779520"/>
                  </a:moveTo>
                  <a:lnTo>
                    <a:pt x="0" y="3779520"/>
                  </a:lnTo>
                  <a:lnTo>
                    <a:pt x="0" y="4035552"/>
                  </a:lnTo>
                  <a:lnTo>
                    <a:pt x="2084832" y="4035552"/>
                  </a:lnTo>
                  <a:lnTo>
                    <a:pt x="2084832" y="3779520"/>
                  </a:lnTo>
                  <a:close/>
                </a:path>
                <a:path w="6856730" h="4036060">
                  <a:moveTo>
                    <a:pt x="2827007" y="0"/>
                  </a:moveTo>
                  <a:lnTo>
                    <a:pt x="821436" y="0"/>
                  </a:lnTo>
                  <a:lnTo>
                    <a:pt x="821436" y="256032"/>
                  </a:lnTo>
                  <a:lnTo>
                    <a:pt x="2827007" y="256032"/>
                  </a:lnTo>
                  <a:lnTo>
                    <a:pt x="2827007" y="0"/>
                  </a:lnTo>
                  <a:close/>
                </a:path>
                <a:path w="6856730" h="4036060">
                  <a:moveTo>
                    <a:pt x="3442716" y="2804160"/>
                  </a:moveTo>
                  <a:lnTo>
                    <a:pt x="1112520" y="2804160"/>
                  </a:lnTo>
                  <a:lnTo>
                    <a:pt x="1112520" y="3060192"/>
                  </a:lnTo>
                  <a:lnTo>
                    <a:pt x="3442716" y="3060192"/>
                  </a:lnTo>
                  <a:lnTo>
                    <a:pt x="3442716" y="2804160"/>
                  </a:lnTo>
                  <a:close/>
                </a:path>
                <a:path w="6856730" h="4036060">
                  <a:moveTo>
                    <a:pt x="3787140" y="1402080"/>
                  </a:moveTo>
                  <a:lnTo>
                    <a:pt x="0" y="1402080"/>
                  </a:lnTo>
                  <a:lnTo>
                    <a:pt x="0" y="1658124"/>
                  </a:lnTo>
                  <a:lnTo>
                    <a:pt x="3787140" y="1658124"/>
                  </a:lnTo>
                  <a:lnTo>
                    <a:pt x="3787140" y="1402080"/>
                  </a:lnTo>
                  <a:close/>
                </a:path>
                <a:path w="6856730" h="4036060">
                  <a:moveTo>
                    <a:pt x="5754611" y="701040"/>
                  </a:moveTo>
                  <a:lnTo>
                    <a:pt x="3144012" y="701040"/>
                  </a:lnTo>
                  <a:lnTo>
                    <a:pt x="3144012" y="957072"/>
                  </a:lnTo>
                  <a:lnTo>
                    <a:pt x="5754611" y="957072"/>
                  </a:lnTo>
                  <a:lnTo>
                    <a:pt x="5754611" y="701040"/>
                  </a:lnTo>
                  <a:close/>
                </a:path>
                <a:path w="6856730" h="4036060">
                  <a:moveTo>
                    <a:pt x="6126480" y="2103120"/>
                  </a:moveTo>
                  <a:lnTo>
                    <a:pt x="5199888" y="2103120"/>
                  </a:lnTo>
                  <a:lnTo>
                    <a:pt x="5123688" y="2103120"/>
                  </a:lnTo>
                  <a:lnTo>
                    <a:pt x="4744212" y="2103120"/>
                  </a:lnTo>
                  <a:lnTo>
                    <a:pt x="4744212" y="2359152"/>
                  </a:lnTo>
                  <a:lnTo>
                    <a:pt x="5123688" y="2359152"/>
                  </a:lnTo>
                  <a:lnTo>
                    <a:pt x="5199888" y="2359152"/>
                  </a:lnTo>
                  <a:lnTo>
                    <a:pt x="6126480" y="2359152"/>
                  </a:lnTo>
                  <a:lnTo>
                    <a:pt x="6126480" y="2103120"/>
                  </a:lnTo>
                  <a:close/>
                </a:path>
                <a:path w="6856730" h="4036060">
                  <a:moveTo>
                    <a:pt x="6856476" y="1402080"/>
                  </a:moveTo>
                  <a:lnTo>
                    <a:pt x="5900928" y="1402080"/>
                  </a:lnTo>
                  <a:lnTo>
                    <a:pt x="5900928" y="1658124"/>
                  </a:lnTo>
                  <a:lnTo>
                    <a:pt x="6856476" y="1658124"/>
                  </a:lnTo>
                  <a:lnTo>
                    <a:pt x="6856476" y="1402080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19649" y="1688980"/>
          <a:ext cx="11339830" cy="441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3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1595">
                <a:tc>
                  <a:txBody>
                    <a:bodyPr/>
                    <a:lstStyle/>
                    <a:p>
                      <a:pPr marL="723900" marR="716915" indent="249554">
                        <a:lnSpc>
                          <a:spcPct val="100000"/>
                        </a:lnSpc>
                        <a:spcBef>
                          <a:spcPts val="230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ΚΑΛΥΤΕΡΑ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ΣΤΟΧΕΥΜΕΝΗ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92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16610" marR="575310" indent="-457200">
                        <a:lnSpc>
                          <a:spcPct val="100000"/>
                        </a:lnSpc>
                        <a:spcBef>
                          <a:spcPts val="137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816610" algn="l"/>
                        </a:tabLst>
                      </a:pPr>
                      <a:r>
                        <a:rPr sz="1800" spc="-10" dirty="0">
                          <a:latin typeface="Tahoma"/>
                          <a:cs typeface="Tahoma"/>
                        </a:rPr>
                        <a:t>Στήριξη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ενεργών</a:t>
                      </a:r>
                      <a:r>
                        <a:rPr sz="1800" b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γεωργών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που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συμβάλλουν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στην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επισιτιστική ασφάλεια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816610" marR="225425" indent="-45720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81661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Ευελιξία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90" dirty="0">
                          <a:latin typeface="Tahoma"/>
                          <a:cs typeface="Tahoma"/>
                        </a:rPr>
                        <a:t>ως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προς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60" dirty="0">
                          <a:latin typeface="Tahoma"/>
                          <a:cs typeface="Tahoma"/>
                        </a:rPr>
                        <a:t>τη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στόχευση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συγκεκριμένων</a:t>
                      </a:r>
                      <a:r>
                        <a:rPr sz="18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ομάδων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(νεαρών,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μικρής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κλίμακας,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γυναικών)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ή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περιοχών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816610" marR="166370" indent="-457200">
                        <a:lnSpc>
                          <a:spcPct val="100000"/>
                        </a:lnSpc>
                        <a:spcBef>
                          <a:spcPts val="1200"/>
                        </a:spcBef>
                        <a:buSzPct val="83333"/>
                        <a:buFont typeface="Microsoft Sans Serif"/>
                        <a:buChar char="‣"/>
                        <a:tabLst>
                          <a:tab pos="816610" algn="l"/>
                        </a:tabLst>
                      </a:pPr>
                      <a:r>
                        <a:rPr sz="18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Υποχρεωτική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προοδευτική</a:t>
                      </a:r>
                      <a:r>
                        <a:rPr sz="1800" b="1" spc="-7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μείωση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(20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χιλ.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EUR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+)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και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επιβολή 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ανώτατων</a:t>
                      </a:r>
                      <a:r>
                        <a:rPr sz="1800" b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ορίων</a:t>
                      </a:r>
                      <a:r>
                        <a:rPr sz="1800" b="1" spc="-4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(100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χιλ.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EUR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γεωργό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έτος)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16610" marR="132715" indent="-45720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81661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Ενίσχυση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ανά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εκτάριο: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εθνικός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μέσος</a:t>
                      </a:r>
                      <a:r>
                        <a:rPr sz="18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όρος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130-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240</a:t>
                      </a:r>
                      <a:r>
                        <a:rPr sz="1800" b="1" spc="-4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EUR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για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τη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φθίνουσα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εισοδηματική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στήριξη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με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βάση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την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έκταση</a:t>
                      </a:r>
                      <a:r>
                        <a:rPr sz="1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(DABIS)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16610" marR="151130" indent="-45720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81661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Αυξημένη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συνδεδεμένη</a:t>
                      </a:r>
                      <a:r>
                        <a:rPr sz="1800" b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στήριξη</a:t>
                      </a:r>
                      <a:r>
                        <a:rPr sz="1800" b="1" spc="-7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προαιρετική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συμπλήρωση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για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συγκεκριμένες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γεωργικές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εκμεταλλεύσεις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(π.χ. πρωτεϊνούχες</a:t>
                      </a:r>
                      <a:r>
                        <a:rPr sz="18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καλλιέργειες,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μεικτές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γεωργικές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εκμεταλλεύσεις)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816610" indent="-457200">
                        <a:lnSpc>
                          <a:spcPct val="100000"/>
                        </a:lnSpc>
                        <a:spcBef>
                          <a:spcPts val="1200"/>
                        </a:spcBef>
                        <a:buSzPct val="83333"/>
                        <a:buFont typeface="Microsoft Sans Serif"/>
                        <a:buChar char="‣"/>
                        <a:tabLst>
                          <a:tab pos="816610" algn="l"/>
                        </a:tabLst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Μικροκαλλιεργητές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κατ’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αποκοπή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ποσά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000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EUR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399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ΔΙΚΑΙΟΤΕΡΗ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3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ΑΠΛΟΥΣΤΕΡΗ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340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478530" y="4009440"/>
            <a:ext cx="62865" cy="256540"/>
          </a:xfrm>
          <a:custGeom>
            <a:avLst/>
            <a:gdLst/>
            <a:ahLst/>
            <a:cxnLst/>
            <a:rect l="l" t="t" r="r" b="b"/>
            <a:pathLst>
              <a:path w="62865" h="256539">
                <a:moveTo>
                  <a:pt x="62483" y="0"/>
                </a:moveTo>
                <a:lnTo>
                  <a:pt x="0" y="0"/>
                </a:lnTo>
                <a:lnTo>
                  <a:pt x="0" y="256031"/>
                </a:lnTo>
                <a:lnTo>
                  <a:pt x="62483" y="256031"/>
                </a:lnTo>
                <a:lnTo>
                  <a:pt x="62483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5567" y="4278096"/>
            <a:ext cx="64135" cy="256540"/>
          </a:xfrm>
          <a:custGeom>
            <a:avLst/>
            <a:gdLst/>
            <a:ahLst/>
            <a:cxnLst/>
            <a:rect l="l" t="t" r="r" b="b"/>
            <a:pathLst>
              <a:path w="64135" h="256539">
                <a:moveTo>
                  <a:pt x="64008" y="0"/>
                </a:moveTo>
                <a:lnTo>
                  <a:pt x="0" y="0"/>
                </a:lnTo>
                <a:lnTo>
                  <a:pt x="0" y="256031"/>
                </a:lnTo>
                <a:lnTo>
                  <a:pt x="64008" y="256031"/>
                </a:lnTo>
                <a:lnTo>
                  <a:pt x="64008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1791" y="4857216"/>
            <a:ext cx="3531235" cy="256540"/>
          </a:xfrm>
          <a:custGeom>
            <a:avLst/>
            <a:gdLst/>
            <a:ahLst/>
            <a:cxnLst/>
            <a:rect l="l" t="t" r="r" b="b"/>
            <a:pathLst>
              <a:path w="3531235" h="256539">
                <a:moveTo>
                  <a:pt x="3531108" y="0"/>
                </a:moveTo>
                <a:lnTo>
                  <a:pt x="0" y="0"/>
                </a:lnTo>
                <a:lnTo>
                  <a:pt x="0" y="256032"/>
                </a:lnTo>
                <a:lnTo>
                  <a:pt x="3531108" y="256032"/>
                </a:lnTo>
                <a:lnTo>
                  <a:pt x="3531108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0746" y="1711177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647" y="1748256"/>
            <a:ext cx="223647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Μεγαλύτερη</a:t>
            </a:r>
            <a:r>
              <a:rPr sz="1800" b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ευελιξία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546" y="1711177"/>
            <a:ext cx="6279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σε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ολόκληρο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τον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προϋπολογισμό,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ώστε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η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Tahoma"/>
                <a:cs typeface="Tahoma"/>
              </a:rPr>
              <a:t>Ευρώπη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έχει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28199" y="1748256"/>
            <a:ext cx="112649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ικανότητα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0647" y="2022576"/>
            <a:ext cx="393192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να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δρα</a:t>
            </a:r>
            <a:r>
              <a:rPr sz="18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—και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να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αντιδρά—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γρήγορα.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0746" y="2564617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0647" y="2601696"/>
            <a:ext cx="598805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Πιο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απλά,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πιο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εξορθολογισμένα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πιο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εναρμονισμένα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7446" y="2564617"/>
            <a:ext cx="3806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χρηματοδοτικά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προγράμματα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0D0D0D"/>
                </a:solidFill>
                <a:latin typeface="Tahoma"/>
                <a:cs typeface="Tahoma"/>
              </a:rPr>
              <a:t>ΕΕ,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7946" y="2838937"/>
            <a:ext cx="240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ώστε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διευκολύνονται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6667" y="2876016"/>
            <a:ext cx="694944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ο</a:t>
            </a:r>
            <a:r>
              <a:rPr sz="18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εντοπισμός</a:t>
            </a:r>
            <a:r>
              <a:rPr sz="18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ευκαιριών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χρηματοδότησης</a:t>
            </a:r>
            <a:r>
              <a:rPr sz="1800" b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η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πρόσβαση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στις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0647" y="3150336"/>
            <a:ext cx="172720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ευκαιρίες</a:t>
            </a:r>
            <a:r>
              <a:rPr sz="1800" b="1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αυτές.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746" y="3692377"/>
            <a:ext cx="658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5" dirty="0">
                <a:solidFill>
                  <a:srgbClr val="003399"/>
                </a:solidFill>
                <a:latin typeface="Tahoma"/>
                <a:cs typeface="Tahoma"/>
              </a:rPr>
              <a:t>3.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Προϋπολογισμός</a:t>
            </a: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προσαρμοσμένος</a:t>
            </a:r>
            <a:r>
              <a:rPr sz="18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στις</a:t>
            </a:r>
            <a:r>
              <a:rPr sz="18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τοπικές</a:t>
            </a:r>
            <a:r>
              <a:rPr sz="18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ανάγκες,</a:t>
            </a:r>
            <a:r>
              <a:rPr sz="1800" spc="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91323" y="3729456"/>
            <a:ext cx="372046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σχέδια</a:t>
            </a:r>
            <a:r>
              <a:rPr sz="1800" b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εθνικής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περιφερειακής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0647" y="4003776"/>
            <a:ext cx="188722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εταιρικής</a:t>
            </a:r>
            <a:r>
              <a:rPr sz="1800" b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σχέσης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1902" y="3966697"/>
            <a:ext cx="598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επενδύσεις,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μεταρρυθμίσεις</a:t>
            </a:r>
            <a:r>
              <a:rPr sz="1800" spc="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άλλες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παρεμβάσεις,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82023" y="4003776"/>
            <a:ext cx="133096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στοχευμένο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0647" y="4278096"/>
            <a:ext cx="502412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αντίκτυπο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εκεί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όπου</a:t>
            </a:r>
            <a:r>
              <a:rPr sz="1800" b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έχει</a:t>
            </a:r>
            <a:r>
              <a:rPr sz="1800" b="1" spc="-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μεγαλύτερη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σημασία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8858" y="4241017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3399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0746" y="4820137"/>
            <a:ext cx="96304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4.</a:t>
            </a:r>
            <a:r>
              <a:rPr sz="1800" spc="459" dirty="0">
                <a:solidFill>
                  <a:srgbClr val="003399"/>
                </a:solidFill>
                <a:latin typeface="Tahoma"/>
                <a:cs typeface="Tahoma"/>
              </a:rPr>
              <a:t> 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Ισχυρή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τόνωση</a:t>
            </a:r>
            <a:r>
              <a:rPr sz="1800" b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ανταγωνιστικότητας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ώστε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η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D0D0D"/>
                </a:solidFill>
                <a:latin typeface="Tahoma"/>
                <a:cs typeface="Tahoma"/>
              </a:rPr>
              <a:t>Ευρώπη</a:t>
            </a:r>
            <a:r>
              <a:rPr sz="18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εγγυάται</a:t>
            </a:r>
            <a:r>
              <a:rPr sz="18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ασφάλεια</a:t>
            </a:r>
            <a:r>
              <a:rPr sz="1800" spc="-1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των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αλυσίδων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εφοδιασμού,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κλιμακώνει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καινοτομία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ηγείται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στον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παγκόσμιο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αγώνα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δρόμου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καθαρή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έξυπνη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τεχνολογία.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0746" y="5947897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0647" y="5984976"/>
            <a:ext cx="445262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Ισορροπημένη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δέσμη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νέων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ιδίων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πόρων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15938" y="5947897"/>
            <a:ext cx="3851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0D0D0D"/>
                </a:solidFill>
                <a:latin typeface="Tahoma"/>
                <a:cs typeface="Tahoma"/>
              </a:rPr>
              <a:t>που</a:t>
            </a:r>
            <a:r>
              <a:rPr sz="1800" spc="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εξασφαλίζει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επαρκή έσοδα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τις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07946" y="6222217"/>
            <a:ext cx="944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προτεραιότητές</a:t>
            </a:r>
            <a:r>
              <a:rPr sz="1800" spc="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μας,</a:t>
            </a:r>
            <a:r>
              <a:rPr sz="1800" spc="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ελαχιστοποιώντας παράλληλα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πίεση</a:t>
            </a:r>
            <a:r>
              <a:rPr sz="1800" spc="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στα εθνικά</a:t>
            </a:r>
            <a:r>
              <a:rPr sz="1800" spc="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δημόσια</a:t>
            </a:r>
            <a:r>
              <a:rPr sz="1800" spc="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οικονομικά.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230120" marR="5080" indent="-2217420">
              <a:lnSpc>
                <a:spcPts val="3890"/>
              </a:lnSpc>
              <a:spcBef>
                <a:spcPts val="585"/>
              </a:spcBef>
            </a:pPr>
            <a:r>
              <a:rPr dirty="0"/>
              <a:t>Ο</a:t>
            </a:r>
            <a:r>
              <a:rPr spc="-55" dirty="0"/>
              <a:t> </a:t>
            </a:r>
            <a:r>
              <a:rPr spc="-10" dirty="0"/>
              <a:t>προϋπολογισμός</a:t>
            </a:r>
            <a:r>
              <a:rPr spc="-45" dirty="0"/>
              <a:t> </a:t>
            </a:r>
            <a:r>
              <a:rPr dirty="0"/>
              <a:t>της</a:t>
            </a:r>
            <a:r>
              <a:rPr spc="-45" dirty="0"/>
              <a:t> </a:t>
            </a:r>
            <a:r>
              <a:rPr dirty="0"/>
              <a:t>ΕΕ</a:t>
            </a:r>
            <a:r>
              <a:rPr spc="-55" dirty="0"/>
              <a:t> </a:t>
            </a:r>
            <a:r>
              <a:rPr dirty="0"/>
              <a:t>για</a:t>
            </a:r>
            <a:r>
              <a:rPr spc="-55" dirty="0"/>
              <a:t> </a:t>
            </a:r>
            <a:r>
              <a:rPr dirty="0"/>
              <a:t>την</a:t>
            </a:r>
            <a:r>
              <a:rPr spc="-45" dirty="0"/>
              <a:t> </a:t>
            </a:r>
            <a:r>
              <a:rPr dirty="0"/>
              <a:t>περίοδο</a:t>
            </a:r>
            <a:r>
              <a:rPr spc="-35" dirty="0"/>
              <a:t> </a:t>
            </a:r>
            <a:r>
              <a:rPr spc="-10" dirty="0"/>
              <a:t>2028-</a:t>
            </a:r>
            <a:r>
              <a:rPr spc="-20" dirty="0"/>
              <a:t>2034 </a:t>
            </a:r>
            <a:r>
              <a:rPr dirty="0"/>
              <a:t>με</a:t>
            </a:r>
            <a:r>
              <a:rPr spc="-114" dirty="0"/>
              <a:t> </a:t>
            </a:r>
            <a:r>
              <a:rPr spc="-30" dirty="0"/>
              <a:t>στόχο</a:t>
            </a:r>
            <a:r>
              <a:rPr spc="-85" dirty="0"/>
              <a:t> </a:t>
            </a:r>
            <a:r>
              <a:rPr dirty="0"/>
              <a:t>μια</a:t>
            </a:r>
            <a:r>
              <a:rPr spc="-100" dirty="0"/>
              <a:t> </a:t>
            </a:r>
            <a:r>
              <a:rPr spc="-10" dirty="0"/>
              <a:t>ισχυρότερη</a:t>
            </a:r>
            <a:r>
              <a:rPr spc="-105" dirty="0"/>
              <a:t> </a:t>
            </a:r>
            <a:r>
              <a:rPr spc="-10" dirty="0"/>
              <a:t>Ευρώπη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85220" y="1354696"/>
          <a:ext cx="3812540" cy="518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1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ΣΗΜΕΡΑ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225"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2205"/>
                        </a:spcBef>
                        <a:tabLst>
                          <a:tab pos="2185670" algn="l"/>
                        </a:tabLst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Οικολογικά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3000" b="1" baseline="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Μέτρα</a:t>
                      </a:r>
                      <a:r>
                        <a:rPr sz="3000" b="1" spc="-60" baseline="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37" baseline="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για</a:t>
                      </a:r>
                      <a:endParaRPr sz="3000" baseline="15277">
                        <a:latin typeface="Arial"/>
                        <a:cs typeface="Arial"/>
                      </a:endParaRPr>
                    </a:p>
                    <a:p>
                      <a:pPr marL="73025" marR="303530" indent="-40005">
                        <a:lnSpc>
                          <a:spcPct val="77500"/>
                        </a:lnSpc>
                        <a:spcBef>
                          <a:spcPts val="540"/>
                        </a:spcBef>
                        <a:tabLst>
                          <a:tab pos="2065020" algn="l"/>
                          <a:tab pos="2412365" algn="l"/>
                        </a:tabLst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προγράμματα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	</a:t>
                      </a:r>
                      <a:r>
                        <a:rPr sz="3000" b="1" spc="-15" baseline="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κλίμα/ </a:t>
                      </a:r>
                      <a:r>
                        <a:rPr sz="3000" b="1" baseline="-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3000" b="1" spc="-89" baseline="-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baseline="-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πυλώνα</a:t>
                      </a:r>
                      <a:r>
                        <a:rPr sz="3000" b="1" spc="-37" baseline="-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75" baseline="-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3000" b="1" baseline="-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περιβάλλον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4925">
                        <a:lnSpc>
                          <a:spcPts val="2360"/>
                        </a:lnSpc>
                        <a:spcBef>
                          <a:spcPts val="155"/>
                        </a:spcBef>
                        <a:tabLst>
                          <a:tab pos="1935480" algn="l"/>
                        </a:tabLst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(25</a:t>
                      </a:r>
                      <a:r>
                        <a:rPr sz="1600" spc="-114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των</a:t>
                      </a:r>
                      <a:r>
                        <a:rPr sz="1600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άμεσων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3000" b="1" baseline="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3000" b="1" spc="-89" baseline="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baseline="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πυλώνα</a:t>
                      </a:r>
                      <a:r>
                        <a:rPr sz="3000" b="1" spc="-37" baseline="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II</a:t>
                      </a:r>
                      <a:endParaRPr sz="3000" baseline="4166">
                        <a:latin typeface="Arial"/>
                        <a:cs typeface="Arial"/>
                      </a:endParaRPr>
                    </a:p>
                    <a:p>
                      <a:pPr marL="322580">
                        <a:lnSpc>
                          <a:spcPts val="1880"/>
                        </a:lnSpc>
                        <a:tabLst>
                          <a:tab pos="1950720" algn="l"/>
                        </a:tabLst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ενισχύσεων)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2400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(35</a:t>
                      </a:r>
                      <a:r>
                        <a:rPr sz="2400" spc="-165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247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sz="2400" spc="-75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44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του</a:t>
                      </a:r>
                      <a:r>
                        <a:rPr sz="2400" spc="-120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67" baseline="1736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ΕΓΤΑΑ)</a:t>
                      </a:r>
                      <a:endParaRPr sz="2400" baseline="1736">
                        <a:latin typeface="Tahoma"/>
                        <a:cs typeface="Tahoma"/>
                      </a:endParaRPr>
                    </a:p>
                    <a:p>
                      <a:pPr marL="2364105" marR="134620" indent="-4699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(ΓΠΚ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/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επενδυτικά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μέτρα,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μέτρα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για 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τη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δασοκομία…)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280035" marB="0">
                    <a:lnL w="57150">
                      <a:solidFill>
                        <a:srgbClr val="FFF8A7"/>
                      </a:solidFill>
                      <a:prstDash val="solid"/>
                    </a:lnL>
                    <a:lnR w="57150">
                      <a:solidFill>
                        <a:srgbClr val="FFF8A7"/>
                      </a:solidFill>
                      <a:prstDash val="solid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036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Ενισχυμένη</a:t>
                      </a:r>
                      <a:r>
                        <a:rPr sz="20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αιρεσιμότητα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6045" marR="99060" algn="ctr">
                        <a:lnSpc>
                          <a:spcPct val="100000"/>
                        </a:lnSpc>
                      </a:pP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[όσον</a:t>
                      </a:r>
                      <a:r>
                        <a:rPr sz="1200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αφορά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το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κλίμα/περιβάλλον,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πρακτικές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με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βάση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τις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ελάχιστες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προϋποθέσεις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ΕΕ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που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καθορίζονται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στα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πρότυπα</a:t>
                      </a:r>
                      <a:r>
                        <a:rPr sz="1200" i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ΚΓΠΚ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(κλιματική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αλλαγή,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ύδατα,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έδαφος,</a:t>
                      </a:r>
                      <a:r>
                        <a:rPr sz="12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βιοποικιλότητα</a:t>
                      </a:r>
                      <a:r>
                        <a:rPr sz="1200" i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τοπίο)</a:t>
                      </a:r>
                      <a:r>
                        <a:rPr sz="1200" i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στις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ΚΑΔ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με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τις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οδηγίες</a:t>
                      </a:r>
                      <a:r>
                        <a:rPr sz="1200" i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για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τη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νιτρορύπανση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το</a:t>
                      </a:r>
                      <a:r>
                        <a:rPr sz="1200" i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δίκτυο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Natura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2000,</a:t>
                      </a:r>
                      <a:r>
                        <a:rPr sz="1200" i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την</a:t>
                      </a:r>
                      <a:r>
                        <a:rPr sz="12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οδηγία-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πλαίσιο</a:t>
                      </a:r>
                      <a:r>
                        <a:rPr sz="1200" i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για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τα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ύδατα και</a:t>
                      </a:r>
                      <a:r>
                        <a:rPr sz="12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τη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νομοθεσία</a:t>
                      </a:r>
                      <a:r>
                        <a:rPr sz="1200" i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για</a:t>
                      </a:r>
                      <a:r>
                        <a:rPr sz="1200" i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τα</a:t>
                      </a:r>
                      <a:r>
                        <a:rPr sz="1200" i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φυτοπροστατευτικά προϊόντα/φυτοφάρμακα]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38100">
                      <a:solidFill>
                        <a:srgbClr val="FFF8A7"/>
                      </a:solidFill>
                      <a:prstDash val="solid"/>
                    </a:lnL>
                    <a:lnR w="38100">
                      <a:solidFill>
                        <a:srgbClr val="FFF8A7"/>
                      </a:solidFill>
                      <a:prstDash val="solid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70A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46527" y="1354696"/>
          <a:ext cx="3811905" cy="518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75">
                <a:tc gridSpan="3">
                  <a:txBody>
                    <a:bodyPr/>
                    <a:lstStyle/>
                    <a:p>
                      <a:pPr marL="8953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ΣΤΟ</a:t>
                      </a:r>
                      <a:r>
                        <a:rPr sz="2400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1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ΜΕΛΛΟΝ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38100" marB="0"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8A7"/>
                      </a:solidFill>
                      <a:prstDash val="solid"/>
                    </a:lnL>
                    <a:lnR w="38100">
                      <a:solidFill>
                        <a:srgbClr val="FFF8A7"/>
                      </a:solidFill>
                      <a:prstDash val="solid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8A7"/>
                      </a:solidFill>
                      <a:prstDash val="solid"/>
                    </a:lnL>
                    <a:lnR w="19050">
                      <a:solidFill>
                        <a:srgbClr val="036942"/>
                      </a:solidFill>
                      <a:prstDash val="sysDot"/>
                    </a:lnR>
                    <a:lnB w="38100">
                      <a:solidFill>
                        <a:srgbClr val="FFF8A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 marR="24130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Γεωργοπεριβαλλοντικές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κλιματικές</a:t>
                      </a:r>
                      <a:r>
                        <a:rPr sz="20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δράσεις (ΓΠΚΔ)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Ενισχύσεις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N2000/ΟΠΥ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036942"/>
                      </a:solidFill>
                      <a:prstDash val="sysDot"/>
                    </a:lnL>
                    <a:lnR w="19050">
                      <a:solidFill>
                        <a:srgbClr val="036942"/>
                      </a:solidFill>
                      <a:prstDash val="sysDot"/>
                    </a:lnR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0369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36942"/>
                      </a:solidFill>
                      <a:prstDash val="sysDot"/>
                    </a:lnL>
                    <a:lnR w="38100">
                      <a:solidFill>
                        <a:srgbClr val="FFF8A7"/>
                      </a:solidFill>
                      <a:prstDash val="solid"/>
                    </a:lnR>
                    <a:lnB w="38100">
                      <a:solidFill>
                        <a:srgbClr val="FFF8A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8A7"/>
                      </a:solidFill>
                      <a:prstDash val="solid"/>
                    </a:lnL>
                    <a:lnR w="19050">
                      <a:solidFill>
                        <a:srgbClr val="036942"/>
                      </a:solidFill>
                      <a:prstDash val="sysDot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70AE80"/>
                    </a:solidFill>
                  </a:tcPr>
                </a:tc>
                <a:tc>
                  <a:txBody>
                    <a:bodyPr/>
                    <a:lstStyle/>
                    <a:p>
                      <a:pPr marL="9944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Επενδύσεις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36942"/>
                      </a:solidFill>
                      <a:prstDash val="sysDot"/>
                    </a:lnL>
                    <a:lnR w="19050">
                      <a:solidFill>
                        <a:srgbClr val="036942"/>
                      </a:solidFill>
                      <a:prstDash val="sysDot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03694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36942"/>
                      </a:solidFill>
                      <a:prstDash val="sysDot"/>
                    </a:lnL>
                    <a:lnR w="57150">
                      <a:solidFill>
                        <a:srgbClr val="FFF8A7"/>
                      </a:solidFill>
                      <a:prstDash val="solid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70A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8A7"/>
                      </a:solidFill>
                      <a:prstDash val="solid"/>
                    </a:lnL>
                    <a:lnR w="19050">
                      <a:solidFill>
                        <a:srgbClr val="036942"/>
                      </a:solidFill>
                      <a:prstDash val="sysDot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solidFill>
                      <a:srgbClr val="70AE80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135255" algn="ctr">
                        <a:lnSpc>
                          <a:spcPct val="102400"/>
                        </a:lnSpc>
                        <a:spcBef>
                          <a:spcPts val="144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Προστατευτικές</a:t>
                      </a:r>
                      <a:r>
                        <a:rPr sz="20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πρακτικές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(ευαίσθητες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περιοχές,</a:t>
                      </a:r>
                      <a:r>
                        <a:rPr sz="18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εδάφη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και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ύδατα)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3515" marB="0">
                    <a:lnL w="19050">
                      <a:solidFill>
                        <a:srgbClr val="036942"/>
                      </a:solidFill>
                      <a:prstDash val="sysDot"/>
                    </a:lnL>
                    <a:lnR w="19050">
                      <a:solidFill>
                        <a:srgbClr val="036942"/>
                      </a:solidFill>
                      <a:prstDash val="sysDot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lnB w="19050">
                      <a:solidFill>
                        <a:srgbClr val="036942"/>
                      </a:solidFill>
                      <a:prstDash val="sysDot"/>
                    </a:lnB>
                    <a:solidFill>
                      <a:srgbClr val="70AE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36942"/>
                      </a:solidFill>
                      <a:prstDash val="sysDot"/>
                    </a:lnL>
                    <a:lnR w="38100">
                      <a:solidFill>
                        <a:srgbClr val="FFF8A7"/>
                      </a:solidFill>
                      <a:prstDash val="solid"/>
                    </a:lnR>
                    <a:lnT w="38100">
                      <a:solidFill>
                        <a:srgbClr val="FFF8A7"/>
                      </a:solidFill>
                      <a:prstDash val="solid"/>
                    </a:lnT>
                    <a:solidFill>
                      <a:srgbClr val="70A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809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403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Νομοθεσία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ΕΕ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ΚΑΔ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38100">
                      <a:solidFill>
                        <a:srgbClr val="FFF8A7"/>
                      </a:solidFill>
                      <a:prstDash val="solid"/>
                    </a:lnL>
                    <a:lnR w="38100">
                      <a:solidFill>
                        <a:srgbClr val="FFF8A7"/>
                      </a:solidFill>
                      <a:prstDash val="solid"/>
                    </a:lnR>
                    <a:lnB w="38100">
                      <a:solidFill>
                        <a:srgbClr val="FFF8A7"/>
                      </a:solidFill>
                      <a:prstDash val="solid"/>
                    </a:lnB>
                    <a:solidFill>
                      <a:srgbClr val="70AE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075567" y="1938375"/>
            <a:ext cx="438150" cy="19932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713740" marR="5080" indent="-701675">
              <a:lnSpc>
                <a:spcPts val="1680"/>
              </a:lnSpc>
              <a:spcBef>
                <a:spcPts val="2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Τομείς</a:t>
            </a:r>
            <a:r>
              <a:rPr sz="14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προτεραιότητας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4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ΕΕ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8281" y="2212862"/>
            <a:ext cx="438150" cy="16630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438784" marR="5080" indent="-426720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Προαιρετικά</a:t>
            </a:r>
            <a:r>
              <a:rPr sz="1400" spc="-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τους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γεωργούς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5210" y="4429415"/>
            <a:ext cx="438150" cy="176212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489584" marR="5080" indent="-477520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Υποχρεωτικά</a:t>
            </a:r>
            <a:r>
              <a:rPr sz="1400" spc="1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1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τους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γεωργούς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75121" y="4106933"/>
            <a:ext cx="438150" cy="242316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marR="5080" indent="114300">
              <a:lnSpc>
                <a:spcPts val="1680"/>
              </a:lnSpc>
              <a:spcBef>
                <a:spcPts val="25"/>
              </a:spcBef>
            </a:pP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Υπεύθυνη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διαχείριση</a:t>
            </a:r>
            <a:r>
              <a:rPr sz="1400" b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των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γεωργικών</a:t>
            </a:r>
            <a:r>
              <a:rPr sz="14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εκμεταλλεύσεων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0121" y="2767507"/>
            <a:ext cx="279551" cy="3325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0132" y="5217622"/>
            <a:ext cx="279544" cy="33250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732405">
              <a:lnSpc>
                <a:spcPct val="100000"/>
              </a:lnSpc>
              <a:spcBef>
                <a:spcPts val="100"/>
              </a:spcBef>
            </a:pPr>
            <a:r>
              <a:rPr dirty="0"/>
              <a:t>Η</a:t>
            </a:r>
            <a:r>
              <a:rPr spc="-55" dirty="0"/>
              <a:t> </a:t>
            </a:r>
            <a:r>
              <a:rPr dirty="0"/>
              <a:t>νέα</a:t>
            </a:r>
            <a:r>
              <a:rPr spc="-55" dirty="0"/>
              <a:t> </a:t>
            </a:r>
            <a:r>
              <a:rPr dirty="0"/>
              <a:t>πράσινη</a:t>
            </a:r>
            <a:r>
              <a:rPr spc="-45" dirty="0"/>
              <a:t> </a:t>
            </a:r>
            <a:r>
              <a:rPr spc="-10" dirty="0"/>
              <a:t>αρχιτεκτονική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6797" y="2222290"/>
            <a:ext cx="438150" cy="16630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438784" marR="5080" indent="-426720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Προαιρετικά</a:t>
            </a:r>
            <a:r>
              <a:rPr sz="1400" spc="-6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τους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γεωργούς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7779" y="4473244"/>
            <a:ext cx="438150" cy="176212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489584" marR="5080" indent="-477520">
              <a:lnSpc>
                <a:spcPts val="1680"/>
              </a:lnSpc>
              <a:spcBef>
                <a:spcPts val="2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Υποχρεωτικά</a:t>
            </a:r>
            <a:r>
              <a:rPr sz="1400" spc="1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400" spc="1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τους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γεωργούς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8116" y="2158956"/>
            <a:ext cx="0" cy="1790700"/>
          </a:xfrm>
          <a:custGeom>
            <a:avLst/>
            <a:gdLst/>
            <a:ahLst/>
            <a:cxnLst/>
            <a:rect l="l" t="t" r="r" b="b"/>
            <a:pathLst>
              <a:path h="1790700">
                <a:moveTo>
                  <a:pt x="0" y="0"/>
                </a:moveTo>
                <a:lnTo>
                  <a:pt x="0" y="1790674"/>
                </a:lnTo>
              </a:path>
            </a:pathLst>
          </a:custGeom>
          <a:ln w="28575">
            <a:solidFill>
              <a:srgbClr val="FFF8A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7134" y="1574380"/>
            <a:ext cx="3473450" cy="4871085"/>
          </a:xfrm>
          <a:custGeom>
            <a:avLst/>
            <a:gdLst/>
            <a:ahLst/>
            <a:cxnLst/>
            <a:rect l="l" t="t" r="r" b="b"/>
            <a:pathLst>
              <a:path w="3473450" h="4871085">
                <a:moveTo>
                  <a:pt x="3472865" y="0"/>
                </a:moveTo>
                <a:lnTo>
                  <a:pt x="0" y="0"/>
                </a:lnTo>
                <a:lnTo>
                  <a:pt x="0" y="4870488"/>
                </a:lnTo>
                <a:lnTo>
                  <a:pt x="3472865" y="4870488"/>
                </a:lnTo>
                <a:lnTo>
                  <a:pt x="3472865" y="0"/>
                </a:lnTo>
                <a:close/>
              </a:path>
            </a:pathLst>
          </a:custGeom>
          <a:solidFill>
            <a:srgbClr val="FFFA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42900" marR="236220" indent="-342900">
              <a:lnSpc>
                <a:spcPts val="1939"/>
              </a:lnSpc>
              <a:spcBef>
                <a:spcPts val="345"/>
              </a:spcBef>
              <a:buClr>
                <a:srgbClr val="003399"/>
              </a:buClr>
              <a:buFont typeface="Arial MT"/>
              <a:buChar char="•"/>
              <a:tabLst>
                <a:tab pos="342900" algn="l"/>
              </a:tabLst>
            </a:pPr>
            <a:r>
              <a:rPr dirty="0"/>
              <a:t>Εθνικές</a:t>
            </a:r>
            <a:r>
              <a:rPr spc="-60" dirty="0"/>
              <a:t> </a:t>
            </a:r>
            <a:r>
              <a:rPr dirty="0"/>
              <a:t>στρατηγικές</a:t>
            </a:r>
            <a:r>
              <a:rPr spc="-90" dirty="0"/>
              <a:t> </a:t>
            </a:r>
            <a:r>
              <a:rPr spc="-25" dirty="0"/>
              <a:t>για </a:t>
            </a:r>
            <a:r>
              <a:rPr dirty="0"/>
              <a:t>την</a:t>
            </a:r>
            <a:r>
              <a:rPr spc="-80" dirty="0"/>
              <a:t> </a:t>
            </a:r>
            <a:r>
              <a:rPr dirty="0"/>
              <a:t>ανανέωση</a:t>
            </a:r>
            <a:r>
              <a:rPr spc="-25" dirty="0"/>
              <a:t> των </a:t>
            </a:r>
            <a:r>
              <a:rPr spc="-10" dirty="0"/>
              <a:t>γενεών</a:t>
            </a:r>
          </a:p>
          <a:p>
            <a:pPr marL="342900" marR="105410" indent="-342900">
              <a:lnSpc>
                <a:spcPts val="1939"/>
              </a:lnSpc>
              <a:spcBef>
                <a:spcPts val="1010"/>
              </a:spcBef>
              <a:buFont typeface="Arial MT"/>
              <a:buChar char="•"/>
              <a:tabLst>
                <a:tab pos="342900" algn="l"/>
              </a:tabLst>
            </a:pPr>
            <a:r>
              <a:rPr b="0" dirty="0">
                <a:latin typeface="Tahoma"/>
                <a:cs typeface="Tahoma"/>
              </a:rPr>
              <a:t>Πιο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-20" dirty="0">
                <a:latin typeface="Tahoma"/>
                <a:cs typeface="Tahoma"/>
              </a:rPr>
              <a:t>ευέλικτος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dirty="0"/>
              <a:t>ορισμός</a:t>
            </a:r>
            <a:r>
              <a:rPr spc="-10" dirty="0"/>
              <a:t> </a:t>
            </a:r>
            <a:r>
              <a:rPr spc="-25" dirty="0"/>
              <a:t>της </a:t>
            </a:r>
            <a:r>
              <a:rPr spc="-10" dirty="0"/>
              <a:t>ιδιότητας</a:t>
            </a:r>
            <a:r>
              <a:rPr spc="-90" dirty="0"/>
              <a:t> </a:t>
            </a:r>
            <a:r>
              <a:rPr dirty="0"/>
              <a:t>του</a:t>
            </a:r>
            <a:r>
              <a:rPr spc="-75" dirty="0"/>
              <a:t> </a:t>
            </a:r>
            <a:r>
              <a:rPr spc="-10" dirty="0"/>
              <a:t>νεαρού </a:t>
            </a:r>
            <a:r>
              <a:rPr dirty="0"/>
              <a:t>γεωργού</a:t>
            </a:r>
            <a:r>
              <a:rPr spc="-30" dirty="0"/>
              <a:t> </a:t>
            </a:r>
            <a:r>
              <a:rPr dirty="0"/>
              <a:t>πέραν</a:t>
            </a:r>
            <a:r>
              <a:rPr spc="-60" dirty="0"/>
              <a:t> </a:t>
            </a:r>
            <a:r>
              <a:rPr spc="-25" dirty="0"/>
              <a:t>της </a:t>
            </a:r>
            <a:r>
              <a:rPr dirty="0"/>
              <a:t>ηλικίας</a:t>
            </a:r>
            <a:r>
              <a:rPr spc="-50" dirty="0"/>
              <a:t> </a:t>
            </a:r>
            <a:r>
              <a:rPr dirty="0"/>
              <a:t>των</a:t>
            </a:r>
            <a:r>
              <a:rPr spc="-35" dirty="0"/>
              <a:t> </a:t>
            </a:r>
            <a:r>
              <a:rPr dirty="0"/>
              <a:t>40,</a:t>
            </a:r>
            <a:r>
              <a:rPr spc="-35" dirty="0"/>
              <a:t> </a:t>
            </a:r>
            <a:r>
              <a:rPr dirty="0"/>
              <a:t>εάν</a:t>
            </a:r>
            <a:r>
              <a:rPr spc="-45" dirty="0"/>
              <a:t> </a:t>
            </a:r>
            <a:r>
              <a:rPr spc="-20" dirty="0"/>
              <a:t>είχε </a:t>
            </a:r>
            <a:r>
              <a:rPr spc="-10" dirty="0"/>
              <a:t>χορηγηθεί</a:t>
            </a:r>
            <a:r>
              <a:rPr spc="-55" dirty="0"/>
              <a:t> </a:t>
            </a:r>
            <a:r>
              <a:rPr spc="-20" dirty="0"/>
              <a:t>πριν</a:t>
            </a:r>
          </a:p>
          <a:p>
            <a:pPr marL="342900" marR="5080" indent="-342900">
              <a:lnSpc>
                <a:spcPts val="1939"/>
              </a:lnSpc>
              <a:spcBef>
                <a:spcPts val="1025"/>
              </a:spcBef>
              <a:buFont typeface="Arial MT"/>
              <a:buChar char="•"/>
              <a:tabLst>
                <a:tab pos="342900" algn="l"/>
              </a:tabLst>
            </a:pPr>
            <a:r>
              <a:rPr dirty="0"/>
              <a:t>Φθίνουσα</a:t>
            </a:r>
            <a:r>
              <a:rPr spc="-60" dirty="0"/>
              <a:t> </a:t>
            </a:r>
            <a:r>
              <a:rPr spc="-10" dirty="0"/>
              <a:t>εισοδηματική </a:t>
            </a:r>
            <a:r>
              <a:rPr dirty="0"/>
              <a:t>στήριξη</a:t>
            </a:r>
            <a:r>
              <a:rPr spc="-50" dirty="0"/>
              <a:t> </a:t>
            </a:r>
            <a:r>
              <a:rPr dirty="0"/>
              <a:t>με</a:t>
            </a:r>
            <a:r>
              <a:rPr spc="-40" dirty="0"/>
              <a:t> </a:t>
            </a:r>
            <a:r>
              <a:rPr dirty="0"/>
              <a:t>βάση</a:t>
            </a:r>
            <a:r>
              <a:rPr spc="-25" dirty="0"/>
              <a:t> την </a:t>
            </a:r>
            <a:r>
              <a:rPr dirty="0"/>
              <a:t>έκταση:</a:t>
            </a:r>
            <a:r>
              <a:rPr spc="-110" dirty="0"/>
              <a:t> </a:t>
            </a:r>
            <a:r>
              <a:rPr b="0" spc="-10" dirty="0">
                <a:latin typeface="Tahoma"/>
                <a:cs typeface="Tahoma"/>
              </a:rPr>
              <a:t>δυνατότητα </a:t>
            </a:r>
            <a:r>
              <a:rPr b="0" dirty="0">
                <a:latin typeface="Tahoma"/>
                <a:cs typeface="Tahoma"/>
              </a:rPr>
              <a:t>επανεστίασης</a:t>
            </a:r>
            <a:r>
              <a:rPr b="0" spc="160" dirty="0">
                <a:latin typeface="Tahoma"/>
                <a:cs typeface="Tahoma"/>
              </a:rPr>
              <a:t> </a:t>
            </a:r>
            <a:r>
              <a:rPr b="0" spc="-25" dirty="0">
                <a:latin typeface="Tahoma"/>
                <a:cs typeface="Tahoma"/>
              </a:rPr>
              <a:t>της </a:t>
            </a:r>
            <a:r>
              <a:rPr b="0" dirty="0">
                <a:latin typeface="Tahoma"/>
                <a:cs typeface="Tahoma"/>
              </a:rPr>
              <a:t>εισοδηματικής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στήριξης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-20" dirty="0">
                <a:latin typeface="Tahoma"/>
                <a:cs typeface="Tahoma"/>
              </a:rPr>
              <a:t>στις </a:t>
            </a:r>
            <a:r>
              <a:rPr b="0" dirty="0">
                <a:latin typeface="Tahoma"/>
                <a:cs typeface="Tahoma"/>
              </a:rPr>
              <a:t>ανάγκες</a:t>
            </a:r>
            <a:r>
              <a:rPr b="0" spc="-6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των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-10" dirty="0">
                <a:latin typeface="Tahoma"/>
                <a:cs typeface="Tahoma"/>
              </a:rPr>
              <a:t>νεαρών γεωργών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136775">
              <a:lnSpc>
                <a:spcPct val="100000"/>
              </a:lnSpc>
              <a:spcBef>
                <a:spcPts val="100"/>
              </a:spcBef>
            </a:pPr>
            <a:r>
              <a:rPr dirty="0"/>
              <a:t>Προσέλκυση</a:t>
            </a:r>
            <a:r>
              <a:rPr spc="-85" dirty="0"/>
              <a:t> </a:t>
            </a:r>
            <a:r>
              <a:rPr dirty="0"/>
              <a:t>νέας</a:t>
            </a:r>
            <a:r>
              <a:rPr spc="-85" dirty="0"/>
              <a:t> </a:t>
            </a:r>
            <a:r>
              <a:rPr dirty="0"/>
              <a:t>γενιάς</a:t>
            </a:r>
            <a:r>
              <a:rPr spc="-70" dirty="0"/>
              <a:t> </a:t>
            </a:r>
            <a:r>
              <a:rPr spc="-10" dirty="0"/>
              <a:t>γεωργών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8877" y="1574380"/>
            <a:ext cx="4720590" cy="4857115"/>
          </a:xfrm>
          <a:prstGeom prst="rect">
            <a:avLst/>
          </a:prstGeom>
          <a:ln w="19050">
            <a:solidFill>
              <a:srgbClr val="003399"/>
            </a:solidFill>
          </a:ln>
        </p:spPr>
        <p:txBody>
          <a:bodyPr vert="horz" wrap="square" lIns="0" tIns="17272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360"/>
              </a:spcBef>
            </a:pP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ΝΕΟ:</a:t>
            </a:r>
            <a:endParaRPr sz="2000">
              <a:latin typeface="Arial"/>
              <a:cs typeface="Arial"/>
            </a:endParaRPr>
          </a:p>
          <a:p>
            <a:pPr marL="215900" marR="99695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Tahoma"/>
                <a:cs typeface="Tahoma"/>
              </a:rPr>
              <a:t>«Δέσμη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εκκίνησης»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που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παρέχει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ευκολότερη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πρόσβαση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σε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ολοκληρωμένη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στήριξη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Tahoma"/>
                <a:cs typeface="Tahoma"/>
              </a:rPr>
              <a:t>για</a:t>
            </a:r>
            <a:r>
              <a:rPr sz="1800" spc="-114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την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ίδρυση</a:t>
            </a:r>
            <a:r>
              <a:rPr sz="1800" spc="50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την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ανάπτυξη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γεωργικών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επιχειρήσεων, </a:t>
            </a:r>
            <a:r>
              <a:rPr sz="1800" spc="-35" dirty="0">
                <a:latin typeface="Tahoma"/>
                <a:cs typeface="Tahoma"/>
              </a:rPr>
              <a:t>την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προώθηση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της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επιχειρηματικότητας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και </a:t>
            </a:r>
            <a:r>
              <a:rPr sz="1800" spc="-40" dirty="0">
                <a:latin typeface="Tahoma"/>
                <a:cs typeface="Tahoma"/>
              </a:rPr>
              <a:t>την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αξιοποίηση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νέων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ευκαιριών</a:t>
            </a:r>
            <a:endParaRPr sz="1800">
              <a:latin typeface="Tahoma"/>
              <a:cs typeface="Tahoma"/>
            </a:endParaRPr>
          </a:p>
          <a:p>
            <a:pPr marL="215900">
              <a:lnSpc>
                <a:spcPts val="2390"/>
              </a:lnSpc>
            </a:pP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ΝΕΟ:</a:t>
            </a:r>
            <a:endParaRPr sz="2000">
              <a:latin typeface="Arial"/>
              <a:cs typeface="Arial"/>
            </a:endParaRPr>
          </a:p>
          <a:p>
            <a:pPr marL="215900" marR="1511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ahoma"/>
                <a:cs typeface="Tahoma"/>
              </a:rPr>
              <a:t>Στήριξη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για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υπηρεσίες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αρωγής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στην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εκμετάλλευση</a:t>
            </a:r>
            <a:r>
              <a:rPr sz="1800" spc="-10" dirty="0">
                <a:latin typeface="Tahoma"/>
                <a:cs typeface="Tahoma"/>
              </a:rPr>
              <a:t>,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με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σκοπό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τη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βελτίωση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της </a:t>
            </a:r>
            <a:r>
              <a:rPr sz="1800" dirty="0">
                <a:latin typeface="Tahoma"/>
                <a:cs typeface="Tahoma"/>
              </a:rPr>
              <a:t>ισορροπίας</a:t>
            </a:r>
            <a:r>
              <a:rPr sz="1800" spc="1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μεταξύ</a:t>
            </a:r>
            <a:r>
              <a:rPr sz="1800" spc="1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επαγγελματικής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και </a:t>
            </a:r>
            <a:r>
              <a:rPr sz="1800" spc="65" dirty="0">
                <a:latin typeface="Tahoma"/>
                <a:cs typeface="Tahoma"/>
              </a:rPr>
              <a:t>προσωπικής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ζωής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της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συνολικής </a:t>
            </a:r>
            <a:r>
              <a:rPr sz="1800" dirty="0">
                <a:latin typeface="Tahoma"/>
                <a:cs typeface="Tahoma"/>
              </a:rPr>
              <a:t>ευημερίας,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καθώς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και</a:t>
            </a:r>
            <a:r>
              <a:rPr sz="1800" spc="-35" dirty="0">
                <a:latin typeface="Tahoma"/>
                <a:cs typeface="Tahoma"/>
              </a:rPr>
              <a:t> την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αποσυμφόρηση </a:t>
            </a:r>
            <a:r>
              <a:rPr sz="1800" dirty="0">
                <a:latin typeface="Tahoma"/>
                <a:cs typeface="Tahoma"/>
              </a:rPr>
              <a:t>ώστε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να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δοθεί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έμφαση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στην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επιχειρηματική </a:t>
            </a:r>
            <a:r>
              <a:rPr sz="1800" dirty="0">
                <a:latin typeface="Tahoma"/>
                <a:cs typeface="Tahoma"/>
              </a:rPr>
              <a:t>ανάπτυξη,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π.χ.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μέσω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κατάρτισης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και </a:t>
            </a:r>
            <a:r>
              <a:rPr sz="1800" dirty="0">
                <a:latin typeface="Tahoma"/>
                <a:cs typeface="Tahoma"/>
              </a:rPr>
              <a:t>αναβάθμισης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των</a:t>
            </a:r>
            <a:r>
              <a:rPr sz="1800" spc="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δεξιοτήτων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127" y="5841954"/>
            <a:ext cx="3472859" cy="4986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779" y="4197273"/>
            <a:ext cx="2935605" cy="256540"/>
          </a:xfrm>
          <a:custGeom>
            <a:avLst/>
            <a:gdLst/>
            <a:ahLst/>
            <a:cxnLst/>
            <a:rect l="l" t="t" r="r" b="b"/>
            <a:pathLst>
              <a:path w="2935604" h="256539">
                <a:moveTo>
                  <a:pt x="2935224" y="0"/>
                </a:moveTo>
                <a:lnTo>
                  <a:pt x="0" y="0"/>
                </a:lnTo>
                <a:lnTo>
                  <a:pt x="0" y="256031"/>
                </a:lnTo>
                <a:lnTo>
                  <a:pt x="2935224" y="256031"/>
                </a:lnTo>
                <a:lnTo>
                  <a:pt x="2935224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1304" y="4872405"/>
            <a:ext cx="1010919" cy="256540"/>
          </a:xfrm>
          <a:custGeom>
            <a:avLst/>
            <a:gdLst/>
            <a:ahLst/>
            <a:cxnLst/>
            <a:rect l="l" t="t" r="r" b="b"/>
            <a:pathLst>
              <a:path w="1010920" h="256539">
                <a:moveTo>
                  <a:pt x="1010399" y="0"/>
                </a:moveTo>
                <a:lnTo>
                  <a:pt x="445008" y="0"/>
                </a:lnTo>
                <a:lnTo>
                  <a:pt x="368808" y="0"/>
                </a:lnTo>
                <a:lnTo>
                  <a:pt x="0" y="0"/>
                </a:lnTo>
                <a:lnTo>
                  <a:pt x="0" y="256032"/>
                </a:lnTo>
                <a:lnTo>
                  <a:pt x="368808" y="256032"/>
                </a:lnTo>
                <a:lnTo>
                  <a:pt x="445008" y="256032"/>
                </a:lnTo>
                <a:lnTo>
                  <a:pt x="1010399" y="256032"/>
                </a:lnTo>
                <a:lnTo>
                  <a:pt x="1010399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879" y="1711120"/>
            <a:ext cx="694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5" dirty="0">
                <a:solidFill>
                  <a:srgbClr val="003399"/>
                </a:solidFill>
                <a:latin typeface="Tahoma"/>
                <a:cs typeface="Tahoma"/>
              </a:rPr>
              <a:t>1.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Ενθάρρυνση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κρατών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μελών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ahoma"/>
                <a:cs typeface="Tahoma"/>
              </a:rPr>
              <a:t>συνεχίσουν</a:t>
            </a:r>
            <a:r>
              <a:rPr sz="1800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ahoma"/>
                <a:cs typeface="Tahoma"/>
              </a:rPr>
              <a:t>να</a:t>
            </a:r>
            <a:r>
              <a:rPr sz="1800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ahoma"/>
                <a:cs typeface="Tahoma"/>
              </a:rPr>
              <a:t> </a:t>
            </a:r>
            <a:r>
              <a:rPr sz="1800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Tahoma"/>
                <a:cs typeface="Tahoma"/>
              </a:rPr>
              <a:t>ενισχύουν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39595" y="1748205"/>
            <a:ext cx="324802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στρατηγική</a:t>
            </a:r>
            <a:r>
              <a:rPr sz="1800" b="1" spc="-9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τους</a:t>
            </a:r>
            <a:r>
              <a:rPr sz="18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προσέγγιση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779" y="2022525"/>
            <a:ext cx="452374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όσον</a:t>
            </a:r>
            <a:r>
              <a:rPr sz="1800" b="1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αφορά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γνώση</a:t>
            </a:r>
            <a:r>
              <a:rPr sz="1800" b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καινοτομία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6328" y="1985440"/>
            <a:ext cx="412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αντιστοιχίσουν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τους</a:t>
            </a:r>
            <a:r>
              <a:rPr sz="18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Tahoma"/>
                <a:cs typeface="Tahoma"/>
              </a:rPr>
              <a:t>πόρους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τις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879" y="2133269"/>
            <a:ext cx="10219055" cy="8274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πραγματικές</a:t>
            </a:r>
            <a:r>
              <a:rPr sz="1800" spc="1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ανάγκες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69265" algn="l"/>
              </a:tabLst>
            </a:pPr>
            <a:r>
              <a:rPr sz="1800" spc="-25" dirty="0">
                <a:solidFill>
                  <a:srgbClr val="003399"/>
                </a:solidFill>
                <a:latin typeface="Tahoma"/>
                <a:cs typeface="Tahoma"/>
              </a:rPr>
              <a:t>2.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Τα</a:t>
            </a:r>
            <a:r>
              <a:rPr sz="1800" spc="-7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ίδια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επιτυχημένα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εργαλεία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0D0D0D"/>
                </a:solidFill>
                <a:latin typeface="Tahoma"/>
                <a:cs typeface="Tahoma"/>
              </a:rPr>
              <a:t>ΚΓΠ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ανταλλαγή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γνώσεων,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ανάπτυξη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δεξιοτήτων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1395" y="2971977"/>
            <a:ext cx="423164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περισσότερες</a:t>
            </a:r>
            <a:r>
              <a:rPr sz="18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ευκαιρίες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για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συνέργειες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8079" y="2934891"/>
            <a:ext cx="966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5375" algn="l"/>
              </a:tabLst>
            </a:pP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καινοτομία,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	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στο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πλαίσιο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σχεδίων,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ώστε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8079" y="3209211"/>
            <a:ext cx="9110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ενισχυθεί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ο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αντίκτυπος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στην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ανταγωνιστικότητα,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τη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βιωσιμότητα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ανθεκτικότητα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των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γεωργικών</a:t>
            </a: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εκμεταλλεύσεων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879" y="3885867"/>
            <a:ext cx="6293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800" spc="-25" dirty="0">
                <a:solidFill>
                  <a:srgbClr val="003399"/>
                </a:solidFill>
                <a:latin typeface="Tahoma"/>
                <a:cs typeface="Tahoma"/>
              </a:rPr>
              <a:t>3.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Ανανεωμένη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εστίαση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στη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διευκόλυνση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Tahoma"/>
                <a:cs typeface="Tahoma"/>
              </a:rPr>
              <a:t>πρόσβασης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σε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4275" y="3922953"/>
            <a:ext cx="350266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αμερόληπτες</a:t>
            </a:r>
            <a:r>
              <a:rPr sz="1800" b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8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εξειδικευμένες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879" y="4160187"/>
            <a:ext cx="10098405" cy="124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συμβουλευτικές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υπηρεσίες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μεταξύ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άλλων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συνοδευτικά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0D0D0D"/>
                </a:solidFill>
                <a:latin typeface="Tahoma"/>
                <a:cs typeface="Tahoma"/>
              </a:rPr>
              <a:t>προς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τους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νεοεισερχόμενους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τους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νεαρούς</a:t>
            </a:r>
            <a:r>
              <a:rPr sz="1800" spc="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γεωργούς</a:t>
            </a:r>
            <a:endParaRPr sz="1800">
              <a:latin typeface="Tahoma"/>
              <a:cs typeface="Tahoma"/>
            </a:endParaRPr>
          </a:p>
          <a:p>
            <a:pPr marL="469900" marR="252095" indent="-457200">
              <a:lnSpc>
                <a:spcPct val="100000"/>
              </a:lnSpc>
              <a:spcBef>
                <a:spcPts val="994"/>
              </a:spcBef>
              <a:tabLst>
                <a:tab pos="469265" algn="l"/>
              </a:tabLst>
            </a:pPr>
            <a:r>
              <a:rPr sz="1800" spc="-25" dirty="0">
                <a:solidFill>
                  <a:srgbClr val="003399"/>
                </a:solidFill>
                <a:latin typeface="Tahoma"/>
                <a:cs typeface="Tahoma"/>
              </a:rPr>
              <a:t>4.</a:t>
            </a:r>
            <a:r>
              <a:rPr sz="1800" dirty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Η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συνεργασία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καινοτομία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(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EIP-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AGRI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)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εξακολουθεί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να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διαδραματίζει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βασικό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ρόλο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στην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επιτάχυνση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0D0D0D"/>
                </a:solidFill>
                <a:latin typeface="Tahoma"/>
                <a:cs typeface="Tahoma"/>
              </a:rPr>
              <a:t>πρόσβασης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σε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καινοτομία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χρήσης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της,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καθώς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στη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γεφύρωση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του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8079" y="5383960"/>
            <a:ext cx="4748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χάσματος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μεταξύ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έρευνας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πρακτικής,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μέσω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(«Ορίζων»)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96139" y="5421045"/>
            <a:ext cx="436054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συνεργειών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με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8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πολιτική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Ε&amp;Κ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8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ΕΕ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3543300">
              <a:lnSpc>
                <a:spcPct val="100000"/>
              </a:lnSpc>
              <a:spcBef>
                <a:spcPts val="100"/>
              </a:spcBef>
            </a:pPr>
            <a:r>
              <a:rPr dirty="0"/>
              <a:t>Γνώση</a:t>
            </a:r>
            <a:r>
              <a:rPr spc="-110" dirty="0"/>
              <a:t> </a:t>
            </a:r>
            <a:r>
              <a:rPr dirty="0"/>
              <a:t>και</a:t>
            </a:r>
            <a:r>
              <a:rPr spc="-95" dirty="0"/>
              <a:t> </a:t>
            </a:r>
            <a:r>
              <a:rPr spc="-25" dirty="0"/>
              <a:t>καινοτομία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8825" cy="6858000"/>
            <a:chOff x="0" y="0"/>
            <a:chExt cx="121888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88799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63382" y="5738786"/>
              <a:ext cx="2544022" cy="9410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6857" y="4646086"/>
            <a:ext cx="5059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245" dirty="0">
                <a:latin typeface="Tahoma"/>
                <a:cs typeface="Tahoma"/>
              </a:rPr>
              <a:t>ΣΑΣ</a:t>
            </a:r>
            <a:r>
              <a:rPr sz="4000" b="0" spc="-125" dirty="0">
                <a:latin typeface="Tahoma"/>
                <a:cs typeface="Tahoma"/>
              </a:rPr>
              <a:t> </a:t>
            </a:r>
            <a:r>
              <a:rPr sz="4000" b="0" spc="220" dirty="0">
                <a:latin typeface="Tahoma"/>
                <a:cs typeface="Tahoma"/>
              </a:rPr>
              <a:t>ΕΥΧΑΡΙΣΤΟΥΜΕ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439" y="4657902"/>
            <a:ext cx="3281045" cy="1530985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12700" rIns="0" bIns="0" rtlCol="0">
            <a:spAutoFit/>
          </a:bodyPr>
          <a:lstStyle/>
          <a:p>
            <a:pPr marL="90805" marR="9080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Τα</a:t>
            </a:r>
            <a:r>
              <a:rPr sz="1400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ανώτατα</a:t>
            </a:r>
            <a:r>
              <a:rPr sz="1400" i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όρια</a:t>
            </a:r>
            <a:r>
              <a:rPr sz="1400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εξακολουθούν</a:t>
            </a:r>
            <a:r>
              <a:rPr sz="1400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να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βασίζονται</a:t>
            </a:r>
            <a:r>
              <a:rPr sz="1400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σε</a:t>
            </a:r>
            <a:r>
              <a:rPr sz="1400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σταθερό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αποπληθωριστή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1400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r>
              <a:rPr sz="1400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όταν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ο</a:t>
            </a:r>
            <a:r>
              <a:rPr sz="1400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πληθωρισμός</a:t>
            </a:r>
            <a:r>
              <a:rPr sz="1400" i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στην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 ΕΕ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κυμαίνεται</a:t>
            </a:r>
            <a:r>
              <a:rPr sz="1400" i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μεταξύ</a:t>
            </a:r>
            <a:r>
              <a:rPr sz="1400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1</a:t>
            </a:r>
            <a:r>
              <a:rPr sz="1400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400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3</a:t>
            </a:r>
            <a:r>
              <a:rPr sz="1400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%.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Όταν</a:t>
            </a:r>
            <a:r>
              <a:rPr sz="1400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0" dirty="0">
                <a:solidFill>
                  <a:srgbClr val="003399"/>
                </a:solidFill>
                <a:latin typeface="Arial"/>
                <a:cs typeface="Arial"/>
              </a:rPr>
              <a:t>ο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πληθωρισμός</a:t>
            </a:r>
            <a:r>
              <a:rPr sz="1400" i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είναι</a:t>
            </a:r>
            <a:r>
              <a:rPr sz="1400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κάτω</a:t>
            </a:r>
            <a:r>
              <a:rPr sz="1400" i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του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1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0" dirty="0">
                <a:solidFill>
                  <a:srgbClr val="003399"/>
                </a:solidFill>
                <a:latin typeface="Arial"/>
                <a:cs typeface="Arial"/>
              </a:rPr>
              <a:t>ή</a:t>
            </a:r>
            <a:r>
              <a:rPr sz="1400" i="1" spc="5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άνω</a:t>
            </a:r>
            <a:r>
              <a:rPr sz="1400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του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3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%, γίνεται</a:t>
            </a:r>
            <a:r>
              <a:rPr sz="1400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προσαρμογή</a:t>
            </a:r>
            <a:r>
              <a:rPr sz="1400" i="1" spc="5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βάσει</a:t>
            </a:r>
            <a:r>
              <a:rPr sz="1400" i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του</a:t>
            </a:r>
            <a:r>
              <a:rPr sz="1400" i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399"/>
                </a:solidFill>
                <a:latin typeface="Arial"/>
                <a:cs typeface="Arial"/>
              </a:rPr>
              <a:t>πραγματικού</a:t>
            </a:r>
            <a:r>
              <a:rPr sz="1400" i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399"/>
                </a:solidFill>
                <a:latin typeface="Arial"/>
                <a:cs typeface="Arial"/>
              </a:rPr>
              <a:t>πληθωρισμού.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7286" y="2847390"/>
            <a:ext cx="3234690" cy="1725930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114300" rIns="0" bIns="0" rtlCol="0">
            <a:spAutoFit/>
          </a:bodyPr>
          <a:lstStyle/>
          <a:p>
            <a:pPr marL="427355" indent="-283845">
              <a:lnSpc>
                <a:spcPct val="100000"/>
              </a:lnSpc>
              <a:spcBef>
                <a:spcPts val="900"/>
              </a:spcBef>
              <a:buFont typeface="Arial MT"/>
              <a:buChar char="•"/>
              <a:tabLst>
                <a:tab pos="427355" algn="l"/>
              </a:tabLst>
            </a:pPr>
            <a:r>
              <a:rPr sz="1600" spc="100" dirty="0">
                <a:solidFill>
                  <a:srgbClr val="003399"/>
                </a:solidFill>
                <a:latin typeface="Tahoma"/>
                <a:cs typeface="Tahoma"/>
              </a:rPr>
              <a:t>Από</a:t>
            </a:r>
            <a:r>
              <a:rPr sz="1600" spc="-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52</a:t>
            </a:r>
            <a:r>
              <a:rPr sz="16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σε</a:t>
            </a:r>
            <a:r>
              <a:rPr sz="1600" spc="-4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16</a:t>
            </a:r>
            <a:r>
              <a:rPr sz="1600" b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προγράμματα</a:t>
            </a:r>
            <a:endParaRPr sz="1600">
              <a:latin typeface="Arial"/>
              <a:cs typeface="Arial"/>
            </a:endParaRPr>
          </a:p>
          <a:p>
            <a:pPr marL="427355" marR="691515" indent="-283845">
              <a:lnSpc>
                <a:spcPts val="1730"/>
              </a:lnSpc>
              <a:spcBef>
                <a:spcPts val="625"/>
              </a:spcBef>
              <a:buFont typeface="Arial MT"/>
              <a:buChar char="•"/>
              <a:tabLst>
                <a:tab pos="427355" algn="l"/>
              </a:tabLst>
            </a:pP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Απλούστερος</a:t>
            </a:r>
            <a:r>
              <a:rPr sz="16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600" spc="-9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3399"/>
                </a:solidFill>
                <a:latin typeface="Tahoma"/>
                <a:cs typeface="Tahoma"/>
              </a:rPr>
              <a:t>τους </a:t>
            </a:r>
            <a:r>
              <a:rPr sz="1600" spc="-10" dirty="0">
                <a:solidFill>
                  <a:srgbClr val="003399"/>
                </a:solidFill>
                <a:latin typeface="Tahoma"/>
                <a:cs typeface="Tahoma"/>
              </a:rPr>
              <a:t>δικαιούχους</a:t>
            </a:r>
            <a:endParaRPr sz="1600">
              <a:latin typeface="Tahoma"/>
              <a:cs typeface="Tahoma"/>
            </a:endParaRPr>
          </a:p>
          <a:p>
            <a:pPr marL="427355" indent="-283845">
              <a:lnSpc>
                <a:spcPts val="1825"/>
              </a:lnSpc>
              <a:spcBef>
                <a:spcPts val="380"/>
              </a:spcBef>
              <a:buFont typeface="Arial MT"/>
              <a:buChar char="•"/>
              <a:tabLst>
                <a:tab pos="427355" algn="l"/>
              </a:tabLst>
            </a:pP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Προσανατολισμένος</a:t>
            </a:r>
            <a:r>
              <a:rPr sz="1600" spc="7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003399"/>
                </a:solidFill>
                <a:latin typeface="Tahoma"/>
                <a:cs typeface="Tahoma"/>
              </a:rPr>
              <a:t>στα</a:t>
            </a:r>
            <a:endParaRPr sz="1600">
              <a:latin typeface="Tahoma"/>
              <a:cs typeface="Tahoma"/>
            </a:endParaRPr>
          </a:p>
          <a:p>
            <a:pPr marL="427355">
              <a:lnSpc>
                <a:spcPts val="1825"/>
              </a:lnSpc>
            </a:pP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αποτελέσματα</a:t>
            </a:r>
            <a:endParaRPr sz="1600">
              <a:latin typeface="Arial"/>
              <a:cs typeface="Arial"/>
            </a:endParaRPr>
          </a:p>
          <a:p>
            <a:pPr marL="427355" indent="-283845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427355" algn="l"/>
              </a:tabLst>
            </a:pP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Πιο</a:t>
            </a:r>
            <a:r>
              <a:rPr sz="1600" spc="-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ευέλικτος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025" y="1339552"/>
            <a:ext cx="5421630" cy="60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Ευρωπαϊκό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Ταμείο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Ανταγωνιστικότητας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i="1" dirty="0">
                <a:latin typeface="Arial"/>
                <a:cs typeface="Arial"/>
              </a:rPr>
              <a:t>(συμπ.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του</a:t>
            </a:r>
            <a:r>
              <a:rPr sz="1100" i="1" spc="-10" dirty="0">
                <a:latin typeface="Arial"/>
                <a:cs typeface="Arial"/>
              </a:rPr>
              <a:t> προγράμματος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«Ορίζων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Ευρώπη»)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δεν</a:t>
            </a:r>
            <a:r>
              <a:rPr sz="1100" i="1" spc="-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συμπεριλαμβάνονται</a:t>
            </a:r>
            <a:r>
              <a:rPr sz="1100" i="1" spc="-1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τα</a:t>
            </a:r>
            <a:r>
              <a:rPr sz="1100" i="1" spc="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41 δισ. </a:t>
            </a:r>
            <a:r>
              <a:rPr sz="1100" i="1" spc="-25" dirty="0">
                <a:latin typeface="Arial"/>
                <a:cs typeface="Arial"/>
              </a:rPr>
              <a:t>EUR </a:t>
            </a:r>
            <a:r>
              <a:rPr sz="1100" i="1" dirty="0">
                <a:latin typeface="Arial"/>
                <a:cs typeface="Arial"/>
              </a:rPr>
              <a:t>του</a:t>
            </a:r>
            <a:r>
              <a:rPr sz="1100" i="1" spc="-5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Ταμείου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Καινοτομίας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83851" y="1464264"/>
            <a:ext cx="4354830" cy="4664075"/>
            <a:chOff x="3583851" y="1464264"/>
            <a:chExt cx="4354830" cy="4664075"/>
          </a:xfrm>
        </p:grpSpPr>
        <p:sp>
          <p:nvSpPr>
            <p:cNvPr id="6" name="object 6"/>
            <p:cNvSpPr/>
            <p:nvPr/>
          </p:nvSpPr>
          <p:spPr>
            <a:xfrm>
              <a:off x="5761244" y="1507128"/>
              <a:ext cx="318770" cy="685165"/>
            </a:xfrm>
            <a:custGeom>
              <a:avLst/>
              <a:gdLst/>
              <a:ahLst/>
              <a:cxnLst/>
              <a:rect l="l" t="t" r="r" b="b"/>
              <a:pathLst>
                <a:path w="318770" h="685164">
                  <a:moveTo>
                    <a:pt x="0" y="685050"/>
                  </a:moveTo>
                  <a:lnTo>
                    <a:pt x="0" y="12"/>
                  </a:lnTo>
                  <a:lnTo>
                    <a:pt x="318401" y="12"/>
                  </a:lnTo>
                </a:path>
              </a:pathLst>
            </a:custGeom>
            <a:ln w="28575">
              <a:solidFill>
                <a:srgbClr val="F7EB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6790" y="1464264"/>
              <a:ext cx="85725" cy="857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3851" y="1879676"/>
              <a:ext cx="4354791" cy="424813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33285" y="1804437"/>
            <a:ext cx="3192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6207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Σχέδια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Εθνικής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και </a:t>
            </a:r>
            <a:r>
              <a:rPr sz="1600" b="1" dirty="0">
                <a:latin typeface="Arial"/>
                <a:cs typeface="Arial"/>
              </a:rPr>
              <a:t>Περιφερειακής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Εταιρικής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Σχέσης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81915" y="1934616"/>
            <a:ext cx="4262120" cy="4521835"/>
            <a:chOff x="3781915" y="1934616"/>
            <a:chExt cx="4262120" cy="4521835"/>
          </a:xfrm>
        </p:grpSpPr>
        <p:sp>
          <p:nvSpPr>
            <p:cNvPr id="11" name="object 11"/>
            <p:cNvSpPr/>
            <p:nvPr/>
          </p:nvSpPr>
          <p:spPr>
            <a:xfrm>
              <a:off x="3824784" y="1977481"/>
              <a:ext cx="318770" cy="685165"/>
            </a:xfrm>
            <a:custGeom>
              <a:avLst/>
              <a:gdLst/>
              <a:ahLst/>
              <a:cxnLst/>
              <a:rect l="l" t="t" r="r" b="b"/>
              <a:pathLst>
                <a:path w="318770" h="685164">
                  <a:moveTo>
                    <a:pt x="318401" y="685050"/>
                  </a:moveTo>
                  <a:lnTo>
                    <a:pt x="318401" y="12"/>
                  </a:lnTo>
                  <a:lnTo>
                    <a:pt x="0" y="12"/>
                  </a:lnTo>
                </a:path>
              </a:pathLst>
            </a:custGeom>
            <a:ln w="28575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1915" y="1934616"/>
              <a:ext cx="85725" cy="857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221363" y="2648353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0" y="0"/>
                  </a:moveTo>
                  <a:lnTo>
                    <a:pt x="385572" y="0"/>
                  </a:lnTo>
                </a:path>
              </a:pathLst>
            </a:custGeom>
            <a:ln w="28575">
              <a:solidFill>
                <a:srgbClr val="FF85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4073" y="2605496"/>
              <a:ext cx="85725" cy="857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96742" y="3316076"/>
              <a:ext cx="504190" cy="0"/>
            </a:xfrm>
            <a:custGeom>
              <a:avLst/>
              <a:gdLst/>
              <a:ahLst/>
              <a:cxnLst/>
              <a:rect l="l" t="t" r="r" b="b"/>
              <a:pathLst>
                <a:path w="504190">
                  <a:moveTo>
                    <a:pt x="0" y="0"/>
                  </a:moveTo>
                  <a:lnTo>
                    <a:pt x="503847" y="0"/>
                  </a:lnTo>
                </a:path>
              </a:pathLst>
            </a:custGeom>
            <a:ln w="28575">
              <a:solidFill>
                <a:srgbClr val="7370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7723" y="3273219"/>
              <a:ext cx="85725" cy="857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32862" y="4203418"/>
              <a:ext cx="668020" cy="369570"/>
            </a:xfrm>
            <a:custGeom>
              <a:avLst/>
              <a:gdLst/>
              <a:ahLst/>
              <a:cxnLst/>
              <a:rect l="l" t="t" r="r" b="b"/>
              <a:pathLst>
                <a:path w="668020" h="369570">
                  <a:moveTo>
                    <a:pt x="0" y="0"/>
                  </a:moveTo>
                  <a:lnTo>
                    <a:pt x="333857" y="0"/>
                  </a:lnTo>
                  <a:lnTo>
                    <a:pt x="333857" y="369328"/>
                  </a:lnTo>
                  <a:lnTo>
                    <a:pt x="667727" y="369328"/>
                  </a:lnTo>
                </a:path>
              </a:pathLst>
            </a:custGeom>
            <a:ln w="28575">
              <a:solidFill>
                <a:srgbClr val="BAD1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7722" y="4529890"/>
              <a:ext cx="85725" cy="857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18217" y="5918524"/>
              <a:ext cx="612140" cy="495300"/>
            </a:xfrm>
            <a:custGeom>
              <a:avLst/>
              <a:gdLst/>
              <a:ahLst/>
              <a:cxnLst/>
              <a:rect l="l" t="t" r="r" b="b"/>
              <a:pathLst>
                <a:path w="612140" h="495300">
                  <a:moveTo>
                    <a:pt x="0" y="0"/>
                  </a:moveTo>
                  <a:lnTo>
                    <a:pt x="305993" y="0"/>
                  </a:lnTo>
                  <a:lnTo>
                    <a:pt x="305993" y="494880"/>
                  </a:lnTo>
                  <a:lnTo>
                    <a:pt x="611987" y="494880"/>
                  </a:lnTo>
                </a:path>
              </a:pathLst>
            </a:custGeom>
            <a:ln w="28575">
              <a:solidFill>
                <a:srgbClr val="535E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7345" y="6370544"/>
              <a:ext cx="85725" cy="857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26991" y="2462783"/>
              <a:ext cx="3099816" cy="30998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5144" y="3387852"/>
              <a:ext cx="2381999" cy="13411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324140" y="2606262"/>
              <a:ext cx="2765425" cy="2765425"/>
            </a:xfrm>
            <a:custGeom>
              <a:avLst/>
              <a:gdLst/>
              <a:ahLst/>
              <a:cxnLst/>
              <a:rect l="l" t="t" r="r" b="b"/>
              <a:pathLst>
                <a:path w="2765425" h="2765425">
                  <a:moveTo>
                    <a:pt x="1382458" y="0"/>
                  </a:moveTo>
                  <a:lnTo>
                    <a:pt x="1333924" y="836"/>
                  </a:lnTo>
                  <a:lnTo>
                    <a:pt x="1285810" y="3325"/>
                  </a:lnTo>
                  <a:lnTo>
                    <a:pt x="1238144" y="7441"/>
                  </a:lnTo>
                  <a:lnTo>
                    <a:pt x="1190953" y="13156"/>
                  </a:lnTo>
                  <a:lnTo>
                    <a:pt x="1144264" y="20443"/>
                  </a:lnTo>
                  <a:lnTo>
                    <a:pt x="1098104" y="29273"/>
                  </a:lnTo>
                  <a:lnTo>
                    <a:pt x="1052502" y="39621"/>
                  </a:lnTo>
                  <a:lnTo>
                    <a:pt x="1007484" y="51457"/>
                  </a:lnTo>
                  <a:lnTo>
                    <a:pt x="963079" y="64756"/>
                  </a:lnTo>
                  <a:lnTo>
                    <a:pt x="919312" y="79488"/>
                  </a:lnTo>
                  <a:lnTo>
                    <a:pt x="876213" y="95628"/>
                  </a:lnTo>
                  <a:lnTo>
                    <a:pt x="833808" y="113148"/>
                  </a:lnTo>
                  <a:lnTo>
                    <a:pt x="792124" y="132019"/>
                  </a:lnTo>
                  <a:lnTo>
                    <a:pt x="751190" y="152216"/>
                  </a:lnTo>
                  <a:lnTo>
                    <a:pt x="711032" y="173710"/>
                  </a:lnTo>
                  <a:lnTo>
                    <a:pt x="671677" y="196473"/>
                  </a:lnTo>
                  <a:lnTo>
                    <a:pt x="633155" y="220480"/>
                  </a:lnTo>
                  <a:lnTo>
                    <a:pt x="595490" y="245701"/>
                  </a:lnTo>
                  <a:lnTo>
                    <a:pt x="558712" y="272110"/>
                  </a:lnTo>
                  <a:lnTo>
                    <a:pt x="522848" y="299679"/>
                  </a:lnTo>
                  <a:lnTo>
                    <a:pt x="487924" y="328382"/>
                  </a:lnTo>
                  <a:lnTo>
                    <a:pt x="453969" y="358189"/>
                  </a:lnTo>
                  <a:lnTo>
                    <a:pt x="421010" y="389075"/>
                  </a:lnTo>
                  <a:lnTo>
                    <a:pt x="389074" y="421011"/>
                  </a:lnTo>
                  <a:lnTo>
                    <a:pt x="358188" y="453971"/>
                  </a:lnTo>
                  <a:lnTo>
                    <a:pt x="328380" y="487926"/>
                  </a:lnTo>
                  <a:lnTo>
                    <a:pt x="299678" y="522850"/>
                  </a:lnTo>
                  <a:lnTo>
                    <a:pt x="272109" y="558715"/>
                  </a:lnTo>
                  <a:lnTo>
                    <a:pt x="245700" y="595493"/>
                  </a:lnTo>
                  <a:lnTo>
                    <a:pt x="220479" y="633158"/>
                  </a:lnTo>
                  <a:lnTo>
                    <a:pt x="196473" y="671681"/>
                  </a:lnTo>
                  <a:lnTo>
                    <a:pt x="173709" y="711036"/>
                  </a:lnTo>
                  <a:lnTo>
                    <a:pt x="152215" y="751194"/>
                  </a:lnTo>
                  <a:lnTo>
                    <a:pt x="132019" y="792129"/>
                  </a:lnTo>
                  <a:lnTo>
                    <a:pt x="113148" y="833813"/>
                  </a:lnTo>
                  <a:lnTo>
                    <a:pt x="95628" y="876219"/>
                  </a:lnTo>
                  <a:lnTo>
                    <a:pt x="79488" y="919319"/>
                  </a:lnTo>
                  <a:lnTo>
                    <a:pt x="64756" y="963085"/>
                  </a:lnTo>
                  <a:lnTo>
                    <a:pt x="51457" y="1007492"/>
                  </a:lnTo>
                  <a:lnTo>
                    <a:pt x="39621" y="1052510"/>
                  </a:lnTo>
                  <a:lnTo>
                    <a:pt x="29273" y="1098113"/>
                  </a:lnTo>
                  <a:lnTo>
                    <a:pt x="20443" y="1144273"/>
                  </a:lnTo>
                  <a:lnTo>
                    <a:pt x="13156" y="1190962"/>
                  </a:lnTo>
                  <a:lnTo>
                    <a:pt x="7441" y="1238154"/>
                  </a:lnTo>
                  <a:lnTo>
                    <a:pt x="3325" y="1285821"/>
                  </a:lnTo>
                  <a:lnTo>
                    <a:pt x="836" y="1333936"/>
                  </a:lnTo>
                  <a:lnTo>
                    <a:pt x="0" y="1382471"/>
                  </a:lnTo>
                  <a:lnTo>
                    <a:pt x="836" y="1431005"/>
                  </a:lnTo>
                  <a:lnTo>
                    <a:pt x="3325" y="1479120"/>
                  </a:lnTo>
                  <a:lnTo>
                    <a:pt x="7441" y="1526787"/>
                  </a:lnTo>
                  <a:lnTo>
                    <a:pt x="13156" y="1573979"/>
                  </a:lnTo>
                  <a:lnTo>
                    <a:pt x="20443" y="1620669"/>
                  </a:lnTo>
                  <a:lnTo>
                    <a:pt x="29273" y="1666829"/>
                  </a:lnTo>
                  <a:lnTo>
                    <a:pt x="39621" y="1712432"/>
                  </a:lnTo>
                  <a:lnTo>
                    <a:pt x="51457" y="1757450"/>
                  </a:lnTo>
                  <a:lnTo>
                    <a:pt x="64756" y="1801856"/>
                  </a:lnTo>
                  <a:lnTo>
                    <a:pt x="79488" y="1845623"/>
                  </a:lnTo>
                  <a:lnTo>
                    <a:pt x="95628" y="1888723"/>
                  </a:lnTo>
                  <a:lnTo>
                    <a:pt x="113148" y="1931128"/>
                  </a:lnTo>
                  <a:lnTo>
                    <a:pt x="132019" y="1972812"/>
                  </a:lnTo>
                  <a:lnTo>
                    <a:pt x="152215" y="2013747"/>
                  </a:lnTo>
                  <a:lnTo>
                    <a:pt x="173709" y="2053906"/>
                  </a:lnTo>
                  <a:lnTo>
                    <a:pt x="196473" y="2093260"/>
                  </a:lnTo>
                  <a:lnTo>
                    <a:pt x="220479" y="2131784"/>
                  </a:lnTo>
                  <a:lnTo>
                    <a:pt x="245700" y="2169448"/>
                  </a:lnTo>
                  <a:lnTo>
                    <a:pt x="272109" y="2206226"/>
                  </a:lnTo>
                  <a:lnTo>
                    <a:pt x="299678" y="2242091"/>
                  </a:lnTo>
                  <a:lnTo>
                    <a:pt x="328380" y="2277015"/>
                  </a:lnTo>
                  <a:lnTo>
                    <a:pt x="358188" y="2310970"/>
                  </a:lnTo>
                  <a:lnTo>
                    <a:pt x="389074" y="2343930"/>
                  </a:lnTo>
                  <a:lnTo>
                    <a:pt x="421010" y="2375866"/>
                  </a:lnTo>
                  <a:lnTo>
                    <a:pt x="453969" y="2406752"/>
                  </a:lnTo>
                  <a:lnTo>
                    <a:pt x="487924" y="2436560"/>
                  </a:lnTo>
                  <a:lnTo>
                    <a:pt x="522848" y="2465262"/>
                  </a:lnTo>
                  <a:lnTo>
                    <a:pt x="558712" y="2492831"/>
                  </a:lnTo>
                  <a:lnTo>
                    <a:pt x="595490" y="2519241"/>
                  </a:lnTo>
                  <a:lnTo>
                    <a:pt x="633155" y="2544462"/>
                  </a:lnTo>
                  <a:lnTo>
                    <a:pt x="671677" y="2568468"/>
                  </a:lnTo>
                  <a:lnTo>
                    <a:pt x="711032" y="2591232"/>
                  </a:lnTo>
                  <a:lnTo>
                    <a:pt x="751190" y="2612726"/>
                  </a:lnTo>
                  <a:lnTo>
                    <a:pt x="792124" y="2632922"/>
                  </a:lnTo>
                  <a:lnTo>
                    <a:pt x="833808" y="2651794"/>
                  </a:lnTo>
                  <a:lnTo>
                    <a:pt x="876213" y="2669313"/>
                  </a:lnTo>
                  <a:lnTo>
                    <a:pt x="919312" y="2685453"/>
                  </a:lnTo>
                  <a:lnTo>
                    <a:pt x="963079" y="2700186"/>
                  </a:lnTo>
                  <a:lnTo>
                    <a:pt x="1007484" y="2713484"/>
                  </a:lnTo>
                  <a:lnTo>
                    <a:pt x="1052502" y="2725321"/>
                  </a:lnTo>
                  <a:lnTo>
                    <a:pt x="1098104" y="2735668"/>
                  </a:lnTo>
                  <a:lnTo>
                    <a:pt x="1144264" y="2744499"/>
                  </a:lnTo>
                  <a:lnTo>
                    <a:pt x="1190953" y="2751785"/>
                  </a:lnTo>
                  <a:lnTo>
                    <a:pt x="1238144" y="2757500"/>
                  </a:lnTo>
                  <a:lnTo>
                    <a:pt x="1285810" y="2761616"/>
                  </a:lnTo>
                  <a:lnTo>
                    <a:pt x="1333924" y="2764106"/>
                  </a:lnTo>
                  <a:lnTo>
                    <a:pt x="1382458" y="2764942"/>
                  </a:lnTo>
                  <a:lnTo>
                    <a:pt x="1430993" y="2764106"/>
                  </a:lnTo>
                  <a:lnTo>
                    <a:pt x="1479107" y="2761616"/>
                  </a:lnTo>
                  <a:lnTo>
                    <a:pt x="1526774" y="2757500"/>
                  </a:lnTo>
                  <a:lnTo>
                    <a:pt x="1573966" y="2751785"/>
                  </a:lnTo>
                  <a:lnTo>
                    <a:pt x="1620656" y="2744499"/>
                  </a:lnTo>
                  <a:lnTo>
                    <a:pt x="1666816" y="2735668"/>
                  </a:lnTo>
                  <a:lnTo>
                    <a:pt x="1712419" y="2725321"/>
                  </a:lnTo>
                  <a:lnTo>
                    <a:pt x="1757437" y="2713484"/>
                  </a:lnTo>
                  <a:lnTo>
                    <a:pt x="1801843" y="2700186"/>
                  </a:lnTo>
                  <a:lnTo>
                    <a:pt x="1845610" y="2685453"/>
                  </a:lnTo>
                  <a:lnTo>
                    <a:pt x="1888710" y="2669313"/>
                  </a:lnTo>
                  <a:lnTo>
                    <a:pt x="1931116" y="2651794"/>
                  </a:lnTo>
                  <a:lnTo>
                    <a:pt x="1972800" y="2632922"/>
                  </a:lnTo>
                  <a:lnTo>
                    <a:pt x="2013735" y="2612726"/>
                  </a:lnTo>
                  <a:lnTo>
                    <a:pt x="2053893" y="2591232"/>
                  </a:lnTo>
                  <a:lnTo>
                    <a:pt x="2093248" y="2568468"/>
                  </a:lnTo>
                  <a:lnTo>
                    <a:pt x="2131771" y="2544462"/>
                  </a:lnTo>
                  <a:lnTo>
                    <a:pt x="2169435" y="2519241"/>
                  </a:lnTo>
                  <a:lnTo>
                    <a:pt x="2206214" y="2492831"/>
                  </a:lnTo>
                  <a:lnTo>
                    <a:pt x="2242078" y="2465262"/>
                  </a:lnTo>
                  <a:lnTo>
                    <a:pt x="2277002" y="2436560"/>
                  </a:lnTo>
                  <a:lnTo>
                    <a:pt x="2310958" y="2406752"/>
                  </a:lnTo>
                  <a:lnTo>
                    <a:pt x="2343917" y="2375866"/>
                  </a:lnTo>
                  <a:lnTo>
                    <a:pt x="2375854" y="2343930"/>
                  </a:lnTo>
                  <a:lnTo>
                    <a:pt x="2406739" y="2310970"/>
                  </a:lnTo>
                  <a:lnTo>
                    <a:pt x="2436547" y="2277015"/>
                  </a:lnTo>
                  <a:lnTo>
                    <a:pt x="2465249" y="2242091"/>
                  </a:lnTo>
                  <a:lnTo>
                    <a:pt x="2492819" y="2206226"/>
                  </a:lnTo>
                  <a:lnTo>
                    <a:pt x="2519228" y="2169448"/>
                  </a:lnTo>
                  <a:lnTo>
                    <a:pt x="2544449" y="2131784"/>
                  </a:lnTo>
                  <a:lnTo>
                    <a:pt x="2568455" y="2093260"/>
                  </a:lnTo>
                  <a:lnTo>
                    <a:pt x="2591219" y="2053906"/>
                  </a:lnTo>
                  <a:lnTo>
                    <a:pt x="2612713" y="2013747"/>
                  </a:lnTo>
                  <a:lnTo>
                    <a:pt x="2632909" y="1972812"/>
                  </a:lnTo>
                  <a:lnTo>
                    <a:pt x="2651781" y="1931128"/>
                  </a:lnTo>
                  <a:lnTo>
                    <a:pt x="2669300" y="1888723"/>
                  </a:lnTo>
                  <a:lnTo>
                    <a:pt x="2685440" y="1845623"/>
                  </a:lnTo>
                  <a:lnTo>
                    <a:pt x="2700173" y="1801856"/>
                  </a:lnTo>
                  <a:lnTo>
                    <a:pt x="2713471" y="1757450"/>
                  </a:lnTo>
                  <a:lnTo>
                    <a:pt x="2725308" y="1712432"/>
                  </a:lnTo>
                  <a:lnTo>
                    <a:pt x="2735655" y="1666829"/>
                  </a:lnTo>
                  <a:lnTo>
                    <a:pt x="2744486" y="1620669"/>
                  </a:lnTo>
                  <a:lnTo>
                    <a:pt x="2751772" y="1573979"/>
                  </a:lnTo>
                  <a:lnTo>
                    <a:pt x="2757487" y="1526787"/>
                  </a:lnTo>
                  <a:lnTo>
                    <a:pt x="2761603" y="1479120"/>
                  </a:lnTo>
                  <a:lnTo>
                    <a:pt x="2764093" y="1431005"/>
                  </a:lnTo>
                  <a:lnTo>
                    <a:pt x="2764929" y="1382471"/>
                  </a:lnTo>
                  <a:lnTo>
                    <a:pt x="2764093" y="1333936"/>
                  </a:lnTo>
                  <a:lnTo>
                    <a:pt x="2761603" y="1285821"/>
                  </a:lnTo>
                  <a:lnTo>
                    <a:pt x="2757487" y="1238154"/>
                  </a:lnTo>
                  <a:lnTo>
                    <a:pt x="2751772" y="1190962"/>
                  </a:lnTo>
                  <a:lnTo>
                    <a:pt x="2744486" y="1144273"/>
                  </a:lnTo>
                  <a:lnTo>
                    <a:pt x="2735655" y="1098113"/>
                  </a:lnTo>
                  <a:lnTo>
                    <a:pt x="2725308" y="1052510"/>
                  </a:lnTo>
                  <a:lnTo>
                    <a:pt x="2713471" y="1007492"/>
                  </a:lnTo>
                  <a:lnTo>
                    <a:pt x="2700173" y="963085"/>
                  </a:lnTo>
                  <a:lnTo>
                    <a:pt x="2685440" y="919319"/>
                  </a:lnTo>
                  <a:lnTo>
                    <a:pt x="2669300" y="876219"/>
                  </a:lnTo>
                  <a:lnTo>
                    <a:pt x="2651781" y="833813"/>
                  </a:lnTo>
                  <a:lnTo>
                    <a:pt x="2632909" y="792129"/>
                  </a:lnTo>
                  <a:lnTo>
                    <a:pt x="2612713" y="751194"/>
                  </a:lnTo>
                  <a:lnTo>
                    <a:pt x="2591219" y="711036"/>
                  </a:lnTo>
                  <a:lnTo>
                    <a:pt x="2568455" y="671681"/>
                  </a:lnTo>
                  <a:lnTo>
                    <a:pt x="2544449" y="633158"/>
                  </a:lnTo>
                  <a:lnTo>
                    <a:pt x="2519228" y="595493"/>
                  </a:lnTo>
                  <a:lnTo>
                    <a:pt x="2492819" y="558715"/>
                  </a:lnTo>
                  <a:lnTo>
                    <a:pt x="2465249" y="522850"/>
                  </a:lnTo>
                  <a:lnTo>
                    <a:pt x="2436547" y="487926"/>
                  </a:lnTo>
                  <a:lnTo>
                    <a:pt x="2406739" y="453971"/>
                  </a:lnTo>
                  <a:lnTo>
                    <a:pt x="2375854" y="421011"/>
                  </a:lnTo>
                  <a:lnTo>
                    <a:pt x="2343917" y="389075"/>
                  </a:lnTo>
                  <a:lnTo>
                    <a:pt x="2310958" y="358189"/>
                  </a:lnTo>
                  <a:lnTo>
                    <a:pt x="2277002" y="328382"/>
                  </a:lnTo>
                  <a:lnTo>
                    <a:pt x="2242078" y="299679"/>
                  </a:lnTo>
                  <a:lnTo>
                    <a:pt x="2206214" y="272110"/>
                  </a:lnTo>
                  <a:lnTo>
                    <a:pt x="2169435" y="245701"/>
                  </a:lnTo>
                  <a:lnTo>
                    <a:pt x="2131771" y="220480"/>
                  </a:lnTo>
                  <a:lnTo>
                    <a:pt x="2093248" y="196473"/>
                  </a:lnTo>
                  <a:lnTo>
                    <a:pt x="2053893" y="173710"/>
                  </a:lnTo>
                  <a:lnTo>
                    <a:pt x="2013735" y="152216"/>
                  </a:lnTo>
                  <a:lnTo>
                    <a:pt x="1972800" y="132019"/>
                  </a:lnTo>
                  <a:lnTo>
                    <a:pt x="1931116" y="113148"/>
                  </a:lnTo>
                  <a:lnTo>
                    <a:pt x="1888710" y="95628"/>
                  </a:lnTo>
                  <a:lnTo>
                    <a:pt x="1845610" y="79488"/>
                  </a:lnTo>
                  <a:lnTo>
                    <a:pt x="1801843" y="64756"/>
                  </a:lnTo>
                  <a:lnTo>
                    <a:pt x="1757437" y="51457"/>
                  </a:lnTo>
                  <a:lnTo>
                    <a:pt x="1712419" y="39621"/>
                  </a:lnTo>
                  <a:lnTo>
                    <a:pt x="1666816" y="29273"/>
                  </a:lnTo>
                  <a:lnTo>
                    <a:pt x="1620656" y="20443"/>
                  </a:lnTo>
                  <a:lnTo>
                    <a:pt x="1573966" y="13156"/>
                  </a:lnTo>
                  <a:lnTo>
                    <a:pt x="1526774" y="7441"/>
                  </a:lnTo>
                  <a:lnTo>
                    <a:pt x="1479107" y="3325"/>
                  </a:lnTo>
                  <a:lnTo>
                    <a:pt x="1430993" y="836"/>
                  </a:lnTo>
                  <a:lnTo>
                    <a:pt x="1382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745463" y="2501022"/>
            <a:ext cx="2241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Erasmus+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dirty="0">
                <a:latin typeface="Tahoma"/>
                <a:cs typeface="Tahoma"/>
              </a:rPr>
              <a:t>και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b="1" spc="-10" dirty="0" err="1">
                <a:latin typeface="Arial"/>
                <a:cs typeface="Arial"/>
              </a:rPr>
              <a:t>AgoraE</a:t>
            </a:r>
            <a:r>
              <a:rPr lang="en-GB" sz="1600" b="1" spc="-1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17242" y="3200689"/>
            <a:ext cx="1973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Παγκόσμια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Ευρώπη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45239" y="4563558"/>
            <a:ext cx="593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Άλλο*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6807" y="3664949"/>
            <a:ext cx="2784475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indent="-901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02870" algn="l"/>
              </a:tabLst>
            </a:pPr>
            <a:r>
              <a:rPr sz="1100" b="1" dirty="0">
                <a:latin typeface="Arial"/>
                <a:cs typeface="Arial"/>
              </a:rPr>
              <a:t>Μηχανισμός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«Συνδέοντας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την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Ευρώπη»</a:t>
            </a:r>
            <a:endParaRPr sz="1100" dirty="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02870" algn="l"/>
              </a:tabLst>
            </a:pPr>
            <a:r>
              <a:rPr sz="1100" b="1" dirty="0">
                <a:latin typeface="Arial"/>
                <a:cs typeface="Arial"/>
              </a:rPr>
              <a:t>Πολιτική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προστασία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και</a:t>
            </a:r>
            <a:r>
              <a:rPr sz="1100" b="1" spc="-20" dirty="0">
                <a:latin typeface="Arial"/>
                <a:cs typeface="Arial"/>
              </a:rPr>
              <a:t> υγεία</a:t>
            </a:r>
            <a:endParaRPr sz="1100" dirty="0">
              <a:latin typeface="Arial"/>
              <a:cs typeface="Arial"/>
            </a:endParaRPr>
          </a:p>
          <a:p>
            <a:pPr marL="102235" marR="73660" indent="-90170">
              <a:lnSpc>
                <a:spcPct val="100000"/>
              </a:lnSpc>
              <a:buFont typeface="Arial MT"/>
              <a:buChar char="•"/>
              <a:tabLst>
                <a:tab pos="103505" algn="l"/>
              </a:tabLst>
            </a:pPr>
            <a:r>
              <a:rPr sz="1100" b="1" dirty="0">
                <a:latin typeface="Arial"/>
                <a:cs typeface="Arial"/>
              </a:rPr>
              <a:t>Πρόγραμμα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για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την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ενιαία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αγορά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και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τα 	</a:t>
            </a:r>
            <a:r>
              <a:rPr sz="1100" b="1" spc="-10" dirty="0">
                <a:latin typeface="Arial"/>
                <a:cs typeface="Arial"/>
              </a:rPr>
              <a:t>τελωνεία</a:t>
            </a:r>
            <a:endParaRPr sz="1100" dirty="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buFont typeface="Arial MT"/>
              <a:buChar char="•"/>
              <a:tabLst>
                <a:tab pos="102870" algn="l"/>
              </a:tabLst>
            </a:pPr>
            <a:r>
              <a:rPr sz="1100" b="1" dirty="0">
                <a:latin typeface="Arial"/>
                <a:cs typeface="Arial"/>
              </a:rPr>
              <a:t>Έρευνα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και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κατάρτιση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της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Ευρατόμ</a:t>
            </a:r>
            <a:endParaRPr sz="1100" dirty="0">
              <a:latin typeface="Arial"/>
              <a:cs typeface="Arial"/>
            </a:endParaRPr>
          </a:p>
          <a:p>
            <a:pPr marL="102235" marR="118745" indent="-90170">
              <a:lnSpc>
                <a:spcPct val="100000"/>
              </a:lnSpc>
              <a:buFont typeface="Arial MT"/>
              <a:buChar char="•"/>
              <a:tabLst>
                <a:tab pos="103505" algn="l"/>
              </a:tabLst>
            </a:pPr>
            <a:r>
              <a:rPr sz="1100" b="1" dirty="0">
                <a:latin typeface="Arial"/>
                <a:cs typeface="Arial"/>
              </a:rPr>
              <a:t>Κοινή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εξωτερική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πολιτική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και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πολιτική 	ασφάλειας</a:t>
            </a:r>
            <a:endParaRPr sz="1100" dirty="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buFont typeface="Arial MT"/>
              <a:buChar char="•"/>
              <a:tabLst>
                <a:tab pos="102870" algn="l"/>
              </a:tabLst>
            </a:pPr>
            <a:r>
              <a:rPr sz="1100" b="1" spc="-10" dirty="0">
                <a:latin typeface="Arial"/>
                <a:cs typeface="Arial"/>
              </a:rPr>
              <a:t>Δικαιοσύνη</a:t>
            </a:r>
            <a:endParaRPr sz="1100" dirty="0">
              <a:latin typeface="Arial"/>
              <a:cs typeface="Arial"/>
            </a:endParaRPr>
          </a:p>
          <a:p>
            <a:pPr marL="102235" marR="104139" indent="-90170">
              <a:lnSpc>
                <a:spcPct val="100000"/>
              </a:lnSpc>
              <a:buFont typeface="Arial MT"/>
              <a:buChar char="•"/>
              <a:tabLst>
                <a:tab pos="103505" algn="l"/>
              </a:tabLst>
            </a:pPr>
            <a:r>
              <a:rPr sz="1100" b="1" dirty="0">
                <a:latin typeface="Arial"/>
                <a:cs typeface="Arial"/>
              </a:rPr>
              <a:t>Συνεργασία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στον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τομέα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της</a:t>
            </a:r>
            <a:r>
              <a:rPr sz="1100" b="1" spc="-10" dirty="0">
                <a:latin typeface="Arial"/>
                <a:cs typeface="Arial"/>
              </a:rPr>
              <a:t> πυρηνικής 	</a:t>
            </a:r>
            <a:r>
              <a:rPr sz="1100" b="1" dirty="0">
                <a:latin typeface="Arial"/>
                <a:cs typeface="Arial"/>
              </a:rPr>
              <a:t>ασφάλειας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και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του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παροπλισμού</a:t>
            </a:r>
            <a:endParaRPr sz="1100" dirty="0">
              <a:latin typeface="Arial"/>
              <a:cs typeface="Arial"/>
            </a:endParaRPr>
          </a:p>
          <a:p>
            <a:pPr marL="102235" marR="104139" indent="-90170">
              <a:lnSpc>
                <a:spcPct val="100000"/>
              </a:lnSpc>
              <a:buFont typeface="Arial MT"/>
              <a:buChar char="•"/>
              <a:tabLst>
                <a:tab pos="103505" algn="l"/>
              </a:tabLst>
            </a:pPr>
            <a:r>
              <a:rPr sz="1100" b="1" dirty="0">
                <a:latin typeface="Arial"/>
                <a:cs typeface="Arial"/>
              </a:rPr>
              <a:t>Σύνδεση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με τις</a:t>
            </a:r>
            <a:r>
              <a:rPr sz="1100" b="1" spc="-10" dirty="0">
                <a:latin typeface="Arial"/>
                <a:cs typeface="Arial"/>
              </a:rPr>
              <a:t> υπερπόντιες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χώρες</a:t>
            </a:r>
            <a:r>
              <a:rPr sz="1100" b="1" spc="-25" dirty="0">
                <a:latin typeface="Arial"/>
                <a:cs typeface="Arial"/>
              </a:rPr>
              <a:t> και 	</a:t>
            </a:r>
            <a:r>
              <a:rPr sz="1100" b="1" dirty="0">
                <a:latin typeface="Arial"/>
                <a:cs typeface="Arial"/>
              </a:rPr>
              <a:t>εδάφη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(συμπ.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της</a:t>
            </a:r>
            <a:r>
              <a:rPr sz="1100" b="1" spc="-10" dirty="0">
                <a:latin typeface="Arial"/>
                <a:cs typeface="Arial"/>
              </a:rPr>
              <a:t> Γροιλανδίας)</a:t>
            </a:r>
            <a:endParaRPr sz="1100" dirty="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buFont typeface="Arial MT"/>
              <a:buChar char="•"/>
              <a:tabLst>
                <a:tab pos="102870" algn="l"/>
              </a:tabLst>
            </a:pPr>
            <a:r>
              <a:rPr sz="1100" b="1" spc="-10" dirty="0">
                <a:latin typeface="Arial"/>
                <a:cs typeface="Arial"/>
              </a:rPr>
              <a:t>Pericles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97531" y="3747333"/>
            <a:ext cx="0" cy="2083435"/>
          </a:xfrm>
          <a:custGeom>
            <a:avLst/>
            <a:gdLst/>
            <a:ahLst/>
            <a:cxnLst/>
            <a:rect l="l" t="t" r="r" b="b"/>
            <a:pathLst>
              <a:path h="2083435">
                <a:moveTo>
                  <a:pt x="0" y="0"/>
                </a:moveTo>
                <a:lnTo>
                  <a:pt x="0" y="2083384"/>
                </a:lnTo>
              </a:path>
            </a:pathLst>
          </a:custGeom>
          <a:ln w="28575">
            <a:solidFill>
              <a:srgbClr val="BAD1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40138" y="6213714"/>
            <a:ext cx="3233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Αποπληρωμή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NextGenerationEU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178" y="6216493"/>
            <a:ext cx="455549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ahoma"/>
                <a:cs typeface="Tahoma"/>
              </a:rPr>
              <a:t>Όλα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spc="-20" dirty="0">
                <a:latin typeface="Tahoma"/>
                <a:cs typeface="Tahoma"/>
              </a:rPr>
              <a:t>τα</a:t>
            </a:r>
            <a:r>
              <a:rPr sz="1050" spc="10" dirty="0">
                <a:latin typeface="Tahoma"/>
                <a:cs typeface="Tahoma"/>
              </a:rPr>
              <a:t> </a:t>
            </a:r>
            <a:r>
              <a:rPr sz="1050" spc="50" dirty="0">
                <a:latin typeface="Tahoma"/>
                <a:cs typeface="Tahoma"/>
              </a:rPr>
              <a:t>ποσά</a:t>
            </a:r>
            <a:r>
              <a:rPr sz="1050" spc="-10" dirty="0">
                <a:latin typeface="Tahoma"/>
                <a:cs typeface="Tahoma"/>
              </a:rPr>
              <a:t> εκφράζονται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σε </a:t>
            </a:r>
            <a:r>
              <a:rPr sz="1050" spc="65" dirty="0">
                <a:latin typeface="Tahoma"/>
                <a:cs typeface="Tahoma"/>
              </a:rPr>
              <a:t>EUR,</a:t>
            </a:r>
            <a:r>
              <a:rPr sz="1050" spc="-2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σε </a:t>
            </a:r>
            <a:r>
              <a:rPr sz="1050" b="1" dirty="0">
                <a:latin typeface="Arial"/>
                <a:cs typeface="Arial"/>
              </a:rPr>
              <a:t>τρέχουσες</a:t>
            </a:r>
            <a:r>
              <a:rPr sz="1050" b="1" spc="-10" dirty="0">
                <a:latin typeface="Arial"/>
                <a:cs typeface="Arial"/>
              </a:rPr>
              <a:t> τιμές</a:t>
            </a:r>
            <a:r>
              <a:rPr sz="1050" spc="-10" dirty="0">
                <a:latin typeface="Tahoma"/>
                <a:cs typeface="Tahoma"/>
              </a:rPr>
              <a:t>,</a:t>
            </a:r>
            <a:r>
              <a:rPr sz="1050" spc="-5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προσαρμοσμένα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25" dirty="0">
                <a:latin typeface="Tahoma"/>
                <a:cs typeface="Tahoma"/>
              </a:rPr>
              <a:t>με </a:t>
            </a:r>
            <a:r>
              <a:rPr sz="1050" spc="10" dirty="0">
                <a:latin typeface="Tahoma"/>
                <a:cs typeface="Tahoma"/>
              </a:rPr>
              <a:t>αποπληθωριστή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spc="10" dirty="0">
                <a:latin typeface="Tahoma"/>
                <a:cs typeface="Tahoma"/>
              </a:rPr>
              <a:t>2</a:t>
            </a:r>
            <a:r>
              <a:rPr sz="1050" spc="60" dirty="0">
                <a:latin typeface="Tahoma"/>
                <a:cs typeface="Tahoma"/>
              </a:rPr>
              <a:t> </a:t>
            </a:r>
            <a:r>
              <a:rPr sz="1050" spc="-25" dirty="0">
                <a:latin typeface="Tahoma"/>
                <a:cs typeface="Tahoma"/>
              </a:rPr>
              <a:t>%.</a:t>
            </a:r>
            <a:endParaRPr sz="10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050" spc="-175" dirty="0">
                <a:latin typeface="Tahoma"/>
                <a:cs typeface="Tahoma"/>
              </a:rPr>
              <a:t>*</a:t>
            </a:r>
            <a:r>
              <a:rPr sz="1050" spc="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Περιλαμβάνονται</a:t>
            </a:r>
            <a:r>
              <a:rPr sz="1050" spc="-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επίσης</a:t>
            </a:r>
            <a:r>
              <a:rPr sz="1050" spc="-1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η</a:t>
            </a:r>
            <a:r>
              <a:rPr sz="1050" spc="2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διοίκηση</a:t>
            </a:r>
            <a:r>
              <a:rPr sz="1050" spc="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και</a:t>
            </a:r>
            <a:r>
              <a:rPr sz="1050" spc="30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οι</a:t>
            </a:r>
            <a:r>
              <a:rPr sz="1050" spc="25" dirty="0">
                <a:latin typeface="Tahoma"/>
                <a:cs typeface="Tahoma"/>
              </a:rPr>
              <a:t> </a:t>
            </a:r>
            <a:r>
              <a:rPr sz="1050" dirty="0">
                <a:latin typeface="Tahoma"/>
                <a:cs typeface="Tahoma"/>
              </a:rPr>
              <a:t>αποκεντρωμένοι</a:t>
            </a:r>
            <a:r>
              <a:rPr sz="1050" spc="-20" dirty="0">
                <a:latin typeface="Tahoma"/>
                <a:cs typeface="Tahoma"/>
              </a:rPr>
              <a:t> </a:t>
            </a:r>
            <a:r>
              <a:rPr sz="1050" spc="-10" dirty="0">
                <a:latin typeface="Tahoma"/>
                <a:cs typeface="Tahoma"/>
              </a:rPr>
              <a:t>οργανισμοί.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52435" y="3602653"/>
            <a:ext cx="17075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3399"/>
                </a:solidFill>
                <a:latin typeface="Tahoma"/>
                <a:cs typeface="Tahoma"/>
              </a:rPr>
              <a:t>Σύνολο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τρισ.</a:t>
            </a:r>
            <a:r>
              <a:rPr sz="24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84562" y="5699"/>
            <a:ext cx="11822874" cy="816121"/>
          </a:xfrm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167255">
              <a:lnSpc>
                <a:spcPct val="100000"/>
              </a:lnSpc>
              <a:spcBef>
                <a:spcPts val="100"/>
              </a:spcBef>
            </a:pPr>
            <a:r>
              <a:rPr lang="el-GR" spc="-125" dirty="0"/>
              <a:t>Ο</a:t>
            </a:r>
            <a:r>
              <a:rPr spc="-125" dirty="0"/>
              <a:t> </a:t>
            </a:r>
            <a:r>
              <a:rPr spc="-10" dirty="0"/>
              <a:t>π</a:t>
            </a:r>
            <a:r>
              <a:rPr spc="-10" dirty="0" err="1"/>
              <a:t>ροϋ</a:t>
            </a:r>
            <a:r>
              <a:rPr spc="-10" dirty="0"/>
              <a:t>πολογισμός</a:t>
            </a:r>
            <a:r>
              <a:rPr lang="el-GR" spc="-10" dirty="0"/>
              <a:t> 2028-2034</a:t>
            </a:r>
            <a:endParaRPr spc="-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562" y="5699"/>
            <a:ext cx="11822874" cy="816121"/>
          </a:xfrm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35083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Κα</a:t>
            </a:r>
            <a:r>
              <a:rPr spc="-10" dirty="0" err="1"/>
              <a:t>τευθυντήριες</a:t>
            </a:r>
            <a:r>
              <a:rPr spc="-130" dirty="0"/>
              <a:t> </a:t>
            </a:r>
            <a:r>
              <a:rPr spc="-10" dirty="0"/>
              <a:t>αρχές</a:t>
            </a:r>
          </a:p>
        </p:txBody>
      </p:sp>
      <p:sp>
        <p:nvSpPr>
          <p:cNvPr id="3" name="object 3"/>
          <p:cNvSpPr/>
          <p:nvPr/>
        </p:nvSpPr>
        <p:spPr>
          <a:xfrm>
            <a:off x="1320647" y="3426459"/>
            <a:ext cx="3171825" cy="256540"/>
          </a:xfrm>
          <a:custGeom>
            <a:avLst/>
            <a:gdLst/>
            <a:ahLst/>
            <a:cxnLst/>
            <a:rect l="l" t="t" r="r" b="b"/>
            <a:pathLst>
              <a:path w="3171825" h="256539">
                <a:moveTo>
                  <a:pt x="3171443" y="0"/>
                </a:moveTo>
                <a:lnTo>
                  <a:pt x="0" y="0"/>
                </a:lnTo>
                <a:lnTo>
                  <a:pt x="0" y="256031"/>
                </a:lnTo>
                <a:lnTo>
                  <a:pt x="3171443" y="256031"/>
                </a:lnTo>
                <a:lnTo>
                  <a:pt x="3171443" y="0"/>
                </a:lnTo>
                <a:close/>
              </a:path>
            </a:pathLst>
          </a:custGeom>
          <a:solidFill>
            <a:srgbClr val="FFF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0746" y="1690118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0647" y="1727200"/>
            <a:ext cx="292354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Εξασφάλιση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8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συνέχειας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4318" y="1690118"/>
            <a:ext cx="657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όσα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προηγήθηκαν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διατήρηση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ιδιαιτεροτήτων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0D0D0D"/>
                </a:solidFill>
                <a:latin typeface="Tahoma"/>
                <a:cs typeface="Tahoma"/>
              </a:rPr>
              <a:t>ΚΓΠ,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7946" y="1937006"/>
            <a:ext cx="7193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παράλληλη</a:t>
            </a:r>
            <a:r>
              <a:rPr sz="1800" spc="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επιδίωξη</a:t>
            </a:r>
            <a:r>
              <a:rPr sz="1800" spc="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ενός</a:t>
            </a:r>
            <a:r>
              <a:rPr sz="1800" spc="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αποτελεσματικότερου</a:t>
            </a:r>
            <a:r>
              <a:rPr sz="1800" spc="9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πλαισίου</a:t>
            </a:r>
            <a:r>
              <a:rPr sz="1800" spc="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πολιτικής.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746" y="2538986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0647" y="2576067"/>
            <a:ext cx="4427855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Διασφάλιση</a:t>
            </a:r>
            <a:r>
              <a:rPr sz="18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8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εισοδηματικής</a:t>
            </a:r>
            <a:r>
              <a:rPr sz="1800" b="1" spc="-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στήριξης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82334" y="2538986"/>
            <a:ext cx="435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γεωργών,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παράλληλη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βελτίωση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746" y="2785874"/>
            <a:ext cx="100368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στόχευσης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ενίσχυση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δικαιοσύνης.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65"/>
              </a:spcBef>
            </a:pPr>
            <a:endParaRPr sz="1800">
              <a:latin typeface="Tahoma"/>
              <a:cs typeface="Tahoma"/>
            </a:endParaRPr>
          </a:p>
          <a:p>
            <a:pPr marL="469900" marR="5080" indent="-457200">
              <a:lnSpc>
                <a:spcPts val="1939"/>
              </a:lnSpc>
              <a:tabLst>
                <a:tab pos="469265" algn="l"/>
              </a:tabLst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3.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Απλούστευση</a:t>
            </a:r>
            <a:r>
              <a:rPr sz="1800" b="1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των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διατάξεων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λιγότερες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λεπτομέρειες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9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κοινούς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κανόνες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0D0D0D"/>
                </a:solidFill>
                <a:latin typeface="Tahoma"/>
                <a:cs typeface="Tahoma"/>
              </a:rPr>
              <a:t>ΕΕ,</a:t>
            </a:r>
            <a:r>
              <a:rPr sz="18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την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παροχή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περαιτέρω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ευελιξίας</a:t>
            </a:r>
            <a:r>
              <a:rPr sz="18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στα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κράτη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μέλη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στους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γεωργούς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σχετικά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με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τον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τρόπο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επίτευξης</a:t>
            </a:r>
            <a:r>
              <a:rPr sz="1800" spc="-7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στόχων</a:t>
            </a:r>
            <a:r>
              <a:rPr sz="1800" spc="-8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πολιτικής.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746" y="4485134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0647" y="4522215"/>
            <a:ext cx="255651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Αναζήτηση</a:t>
            </a:r>
            <a:r>
              <a:rPr sz="1800" b="1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συνεργειών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3130" y="4485134"/>
            <a:ext cx="483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ευκαιριών</a:t>
            </a:r>
            <a:r>
              <a:rPr sz="1800" spc="-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αξιοποίησης</a:t>
            </a:r>
            <a:r>
              <a:rPr sz="1800" spc="-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εντός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μεταξύ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των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7946" y="4732022"/>
            <a:ext cx="91897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25" dirty="0">
                <a:solidFill>
                  <a:srgbClr val="0D0D0D"/>
                </a:solidFill>
                <a:latin typeface="Tahoma"/>
                <a:cs typeface="Tahoma"/>
              </a:rPr>
              <a:t>ταμείων:</a:t>
            </a:r>
            <a:r>
              <a:rPr sz="1800" spc="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ολοκληρωμένη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προσέγγιση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για</a:t>
            </a:r>
            <a:r>
              <a:rPr sz="1800" spc="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0D0D0D"/>
                </a:solidFill>
                <a:latin typeface="Tahoma"/>
                <a:cs typeface="Tahoma"/>
              </a:rPr>
              <a:t>την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αντιμετώπιση</a:t>
            </a:r>
            <a:r>
              <a:rPr sz="1800" spc="2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των προκλήσεων</a:t>
            </a:r>
            <a:r>
              <a:rPr sz="1800" spc="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στις</a:t>
            </a:r>
            <a:r>
              <a:rPr sz="1800" spc="1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αγροτικές περιοχές.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0746" y="5580890"/>
            <a:ext cx="21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0647" y="5617971"/>
            <a:ext cx="5311140" cy="256540"/>
          </a:xfrm>
          <a:prstGeom prst="rect">
            <a:avLst/>
          </a:prstGeom>
          <a:solidFill>
            <a:srgbClr val="FFF8A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Ενίσχυση</a:t>
            </a:r>
            <a:r>
              <a:rPr sz="18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της</a:t>
            </a:r>
            <a:r>
              <a:rPr sz="18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αντιμετώπισης</a:t>
            </a:r>
            <a:r>
              <a:rPr sz="18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κρίσεων/κινδύνων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19238" y="5580890"/>
            <a:ext cx="365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τόσο</a:t>
            </a:r>
            <a:r>
              <a:rPr sz="18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σε</a:t>
            </a:r>
            <a:r>
              <a:rPr sz="18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εθνικό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όσο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και</a:t>
            </a:r>
            <a:r>
              <a:rPr sz="18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σε</a:t>
            </a:r>
            <a:r>
              <a:rPr sz="1800" spc="-6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0D0D0D"/>
                </a:solidFill>
                <a:latin typeface="Tahoma"/>
                <a:cs typeface="Tahoma"/>
              </a:rPr>
              <a:t>ενωσιακό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8174" y="5827778"/>
            <a:ext cx="3535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D0D0D"/>
                </a:solidFill>
                <a:latin typeface="Tahoma"/>
                <a:cs typeface="Tahoma"/>
              </a:rPr>
              <a:t>επίπεδο</a:t>
            </a:r>
            <a:r>
              <a:rPr sz="1800" spc="-3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(π.χ.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μηχανισμός</a:t>
            </a:r>
            <a:r>
              <a:rPr sz="1800" spc="-3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0D0D0D"/>
                </a:solidFill>
                <a:latin typeface="Tahoma"/>
                <a:cs typeface="Tahoma"/>
              </a:rPr>
              <a:t>της</a:t>
            </a:r>
            <a:r>
              <a:rPr sz="18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0D0D0D"/>
                </a:solidFill>
                <a:latin typeface="Tahoma"/>
                <a:cs typeface="Tahoma"/>
              </a:rPr>
              <a:t>ΕΕ).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159573"/>
              <a:ext cx="5090160" cy="493395"/>
            </a:xfrm>
            <a:custGeom>
              <a:avLst/>
              <a:gdLst/>
              <a:ahLst/>
              <a:cxnLst/>
              <a:rect l="l" t="t" r="r" b="b"/>
              <a:pathLst>
                <a:path w="5090160" h="493394">
                  <a:moveTo>
                    <a:pt x="5089740" y="0"/>
                  </a:moveTo>
                  <a:lnTo>
                    <a:pt x="0" y="0"/>
                  </a:lnTo>
                  <a:lnTo>
                    <a:pt x="0" y="492772"/>
                  </a:lnTo>
                  <a:lnTo>
                    <a:pt x="5089740" y="492772"/>
                  </a:lnTo>
                  <a:lnTo>
                    <a:pt x="5089740" y="0"/>
                  </a:lnTo>
                  <a:close/>
                </a:path>
              </a:pathLst>
            </a:custGeom>
            <a:solidFill>
              <a:srgbClr val="FFF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59573"/>
              <a:ext cx="5090160" cy="492759"/>
            </a:xfrm>
            <a:custGeom>
              <a:avLst/>
              <a:gdLst/>
              <a:ahLst/>
              <a:cxnLst/>
              <a:rect l="l" t="t" r="r" b="b"/>
              <a:pathLst>
                <a:path w="5090160" h="492760">
                  <a:moveTo>
                    <a:pt x="0" y="0"/>
                  </a:moveTo>
                  <a:lnTo>
                    <a:pt x="5089753" y="0"/>
                  </a:lnTo>
                  <a:lnTo>
                    <a:pt x="5089753" y="492760"/>
                  </a:lnTo>
                  <a:lnTo>
                    <a:pt x="0" y="4927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9740" y="1652346"/>
              <a:ext cx="7102475" cy="5205730"/>
            </a:xfrm>
            <a:custGeom>
              <a:avLst/>
              <a:gdLst/>
              <a:ahLst/>
              <a:cxnLst/>
              <a:rect l="l" t="t" r="r" b="b"/>
              <a:pathLst>
                <a:path w="7102475" h="5205730">
                  <a:moveTo>
                    <a:pt x="7102259" y="0"/>
                  </a:moveTo>
                  <a:lnTo>
                    <a:pt x="0" y="0"/>
                  </a:lnTo>
                  <a:lnTo>
                    <a:pt x="0" y="5205653"/>
                  </a:lnTo>
                  <a:lnTo>
                    <a:pt x="7102259" y="5205653"/>
                  </a:lnTo>
                  <a:lnTo>
                    <a:pt x="7102259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19574" y="4750218"/>
              <a:ext cx="1144905" cy="227329"/>
            </a:xfrm>
            <a:custGeom>
              <a:avLst/>
              <a:gdLst/>
              <a:ahLst/>
              <a:cxnLst/>
              <a:rect l="l" t="t" r="r" b="b"/>
              <a:pathLst>
                <a:path w="1144904" h="227329">
                  <a:moveTo>
                    <a:pt x="1144524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1144524" y="227075"/>
                  </a:lnTo>
                  <a:lnTo>
                    <a:pt x="1144524" y="0"/>
                  </a:lnTo>
                  <a:close/>
                </a:path>
              </a:pathLst>
            </a:custGeom>
            <a:solidFill>
              <a:srgbClr val="FFF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7299" y="1844969"/>
            <a:ext cx="4377690" cy="9150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45"/>
              </a:spcBef>
            </a:pP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3</a:t>
            </a:r>
            <a:r>
              <a:rPr lang="el-GR" sz="1600" dirty="0">
                <a:solidFill>
                  <a:srgbClr val="003399"/>
                </a:solidFill>
                <a:latin typeface="Arial Black"/>
                <a:cs typeface="Arial Black"/>
              </a:rPr>
              <a:t>86</a:t>
            </a:r>
            <a:r>
              <a:rPr sz="1600" spc="-5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δισ.</a:t>
            </a:r>
            <a:r>
              <a:rPr sz="1600" spc="-2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EUR</a:t>
            </a:r>
            <a:r>
              <a:rPr sz="1600" spc="-3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συνολικά</a:t>
            </a:r>
            <a:r>
              <a:rPr sz="1600" spc="-10" dirty="0">
                <a:solidFill>
                  <a:srgbClr val="0D0D0D"/>
                </a:solidFill>
                <a:latin typeface="Tahoma"/>
                <a:cs typeface="Tahoma"/>
              </a:rPr>
              <a:t>,</a:t>
            </a:r>
            <a:r>
              <a:rPr sz="16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ahoma"/>
                <a:cs typeface="Tahoma"/>
              </a:rPr>
              <a:t>κατανεμημένα</a:t>
            </a:r>
            <a:r>
              <a:rPr sz="1600" spc="-8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0D0D0D"/>
                </a:solidFill>
                <a:latin typeface="Tahoma"/>
                <a:cs typeface="Tahoma"/>
              </a:rPr>
              <a:t>ως </a:t>
            </a:r>
            <a:r>
              <a:rPr sz="1600" dirty="0">
                <a:solidFill>
                  <a:srgbClr val="0D0D0D"/>
                </a:solidFill>
                <a:latin typeface="Tahoma"/>
                <a:cs typeface="Tahoma"/>
              </a:rPr>
              <a:t>εξής</a:t>
            </a:r>
            <a:r>
              <a:rPr sz="16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D0D0D"/>
                </a:solidFill>
                <a:latin typeface="Tahoma"/>
                <a:cs typeface="Tahoma"/>
              </a:rPr>
              <a:t>(πριν</a:t>
            </a:r>
            <a:r>
              <a:rPr sz="1600" spc="-5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0D0D0D"/>
                </a:solidFill>
                <a:latin typeface="Tahoma"/>
                <a:cs typeface="Tahoma"/>
              </a:rPr>
              <a:t>από</a:t>
            </a:r>
            <a:r>
              <a:rPr sz="1600" spc="-5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D0D0D"/>
                </a:solidFill>
                <a:latin typeface="Tahoma"/>
                <a:cs typeface="Tahoma"/>
              </a:rPr>
              <a:t>τις</a:t>
            </a:r>
            <a:r>
              <a:rPr sz="1600" spc="-6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ahoma"/>
                <a:cs typeface="Tahoma"/>
              </a:rPr>
              <a:t>μεταφορές</a:t>
            </a:r>
            <a:r>
              <a:rPr sz="1600" spc="-20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ahoma"/>
                <a:cs typeface="Tahoma"/>
              </a:rPr>
              <a:t>μεταξύ</a:t>
            </a:r>
            <a:r>
              <a:rPr sz="1600" spc="-45" dirty="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ahoma"/>
                <a:cs typeface="Tahoma"/>
              </a:rPr>
              <a:t>πυλώνων):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Ευρωπαϊκό</a:t>
            </a:r>
            <a:r>
              <a:rPr sz="1600" spc="8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Γεωργικό</a:t>
            </a:r>
            <a:r>
              <a:rPr sz="1600" spc="8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3399"/>
                </a:solidFill>
                <a:latin typeface="Tahoma"/>
                <a:cs typeface="Tahoma"/>
              </a:rPr>
              <a:t>Ταμείο</a:t>
            </a:r>
            <a:r>
              <a:rPr sz="1600" spc="1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Tahoma"/>
                <a:cs typeface="Tahoma"/>
              </a:rPr>
              <a:t>Εγγυήσεων: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299" y="2968157"/>
            <a:ext cx="1466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0" dirty="0">
                <a:solidFill>
                  <a:srgbClr val="003399"/>
                </a:solidFill>
                <a:latin typeface="Tahoma"/>
                <a:cs typeface="Tahoma"/>
              </a:rPr>
              <a:t>►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897" y="2921419"/>
            <a:ext cx="1428115" cy="230832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291</a:t>
            </a:r>
            <a:r>
              <a:rPr sz="16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δισ.</a:t>
            </a:r>
            <a:r>
              <a:rPr sz="16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199" y="3282101"/>
            <a:ext cx="4039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Ευρωπαϊκό</a:t>
            </a:r>
            <a:r>
              <a:rPr sz="1400" spc="6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Γεωργικό</a:t>
            </a:r>
            <a:r>
              <a:rPr sz="1400" spc="5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Tahoma"/>
                <a:cs typeface="Tahoma"/>
              </a:rPr>
              <a:t>Ταμείο</a:t>
            </a:r>
            <a:r>
              <a:rPr sz="1400" spc="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003399"/>
                </a:solidFill>
                <a:latin typeface="Tahoma"/>
                <a:cs typeface="Tahoma"/>
              </a:rPr>
              <a:t>Αγροτικής</a:t>
            </a:r>
            <a:r>
              <a:rPr sz="14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Tahoma"/>
                <a:cs typeface="Tahoma"/>
              </a:rPr>
              <a:t>Ανάπτυξης: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299" y="3730157"/>
            <a:ext cx="1466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0" dirty="0">
                <a:solidFill>
                  <a:srgbClr val="003399"/>
                </a:solidFill>
                <a:latin typeface="Tahoma"/>
                <a:cs typeface="Tahoma"/>
              </a:rPr>
              <a:t>►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2897" y="3683418"/>
            <a:ext cx="1315720" cy="230832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lang="el-GR" sz="1600" b="1" spc="-40" dirty="0">
                <a:solidFill>
                  <a:srgbClr val="003399"/>
                </a:solidFill>
                <a:latin typeface="Arial"/>
                <a:cs typeface="Arial"/>
              </a:rPr>
              <a:t> 95</a:t>
            </a:r>
            <a:r>
              <a:rPr sz="16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δισ.</a:t>
            </a:r>
            <a:r>
              <a:rPr sz="16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7048" y="1844969"/>
            <a:ext cx="33102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Τουλάχιστον</a:t>
            </a:r>
            <a:r>
              <a:rPr sz="16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300</a:t>
            </a:r>
            <a:r>
              <a:rPr sz="1600" spc="-7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δισ.</a:t>
            </a:r>
            <a:r>
              <a:rPr sz="1600" spc="-45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EUR</a:t>
            </a:r>
            <a:r>
              <a:rPr sz="1600" dirty="0">
                <a:latin typeface="Tahoma"/>
                <a:cs typeface="Tahoma"/>
              </a:rPr>
              <a:t>,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από: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57250" y="2338727"/>
            <a:ext cx="2963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Ποσό</a:t>
            </a:r>
            <a:r>
              <a:rPr sz="1600" spc="-2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Tahoma"/>
                <a:cs typeface="Tahoma"/>
              </a:rPr>
              <a:t>οριοθετημένο</a:t>
            </a:r>
            <a:r>
              <a:rPr sz="1600" spc="-3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για</a:t>
            </a:r>
            <a:r>
              <a:rPr sz="1600" spc="-4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03399"/>
                </a:solidFill>
                <a:latin typeface="Tahoma"/>
                <a:cs typeface="Tahoma"/>
              </a:rPr>
              <a:t>την</a:t>
            </a:r>
            <a:r>
              <a:rPr sz="1600" spc="-2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20" dirty="0">
                <a:solidFill>
                  <a:srgbClr val="003399"/>
                </a:solidFill>
                <a:latin typeface="Tahoma"/>
                <a:cs typeface="Tahoma"/>
              </a:rPr>
              <a:t>ΚΓΠ: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57048" y="2815757"/>
            <a:ext cx="1466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0" dirty="0">
                <a:solidFill>
                  <a:srgbClr val="003399"/>
                </a:solidFill>
                <a:latin typeface="Tahoma"/>
                <a:cs typeface="Tahoma"/>
              </a:rPr>
              <a:t>►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56262" y="2769019"/>
            <a:ext cx="1428115" cy="227329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293,7</a:t>
            </a:r>
            <a:r>
              <a:rPr sz="16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δισ.</a:t>
            </a:r>
            <a:r>
              <a:rPr sz="16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6953" y="3131248"/>
            <a:ext cx="2151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3399"/>
                </a:solidFill>
                <a:latin typeface="Tahoma"/>
                <a:cs typeface="Tahoma"/>
              </a:rPr>
              <a:t>Ενιαίο</a:t>
            </a:r>
            <a:r>
              <a:rPr sz="1600" spc="-15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Tahoma"/>
                <a:cs typeface="Tahoma"/>
              </a:rPr>
              <a:t>δίχτυ</a:t>
            </a:r>
            <a:r>
              <a:rPr sz="1600" spc="10" dirty="0">
                <a:solidFill>
                  <a:srgbClr val="003399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Tahoma"/>
                <a:cs typeface="Tahoma"/>
              </a:rPr>
              <a:t>ασφαλείας: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048" y="3608237"/>
            <a:ext cx="14668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0" dirty="0">
                <a:solidFill>
                  <a:srgbClr val="003399"/>
                </a:solidFill>
                <a:latin typeface="Tahoma"/>
                <a:cs typeface="Tahoma"/>
              </a:rPr>
              <a:t>►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56262" y="3561499"/>
            <a:ext cx="1202690" cy="227329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6,3</a:t>
            </a:r>
            <a:r>
              <a:rPr sz="16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δισ.</a:t>
            </a:r>
            <a:r>
              <a:rPr sz="16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8674" y="3898303"/>
            <a:ext cx="2658110" cy="287020"/>
          </a:xfrm>
          <a:prstGeom prst="rect">
            <a:avLst/>
          </a:prstGeom>
          <a:solidFill>
            <a:srgbClr val="003399"/>
          </a:solidFill>
        </p:spPr>
        <p:txBody>
          <a:bodyPr vert="horz" wrap="square" lIns="0" tIns="2984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35"/>
              </a:spcBef>
            </a:pP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Με</a:t>
            </a:r>
            <a:r>
              <a:rPr sz="16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επιπλέον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πρόσβαση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57048" y="4312325"/>
            <a:ext cx="6676390" cy="1160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003399"/>
              </a:buClr>
              <a:buSzPct val="59375"/>
              <a:buFont typeface="Tahoma"/>
              <a:buChar char="►"/>
              <a:tabLst>
                <a:tab pos="299085" algn="l"/>
              </a:tabLst>
            </a:pPr>
            <a:r>
              <a:rPr sz="1600" dirty="0">
                <a:latin typeface="Arial Black"/>
                <a:cs typeface="Arial Black"/>
              </a:rPr>
              <a:t>Μη</a:t>
            </a:r>
            <a:r>
              <a:rPr sz="1600" spc="-4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οριοθετημένα:</a:t>
            </a:r>
            <a:r>
              <a:rPr sz="1600" spc="-45" dirty="0"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453</a:t>
            </a:r>
            <a:r>
              <a:rPr sz="1600" spc="-4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3399"/>
                </a:solidFill>
                <a:latin typeface="Arial Black"/>
                <a:cs typeface="Arial Black"/>
              </a:rPr>
              <a:t>δισ.</a:t>
            </a:r>
            <a:r>
              <a:rPr sz="1600" spc="-10" dirty="0">
                <a:solidFill>
                  <a:srgbClr val="003399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003399"/>
                </a:solidFill>
                <a:latin typeface="Arial Black"/>
                <a:cs typeface="Arial Black"/>
              </a:rPr>
              <a:t>EUR</a:t>
            </a:r>
            <a:endParaRPr sz="1600">
              <a:latin typeface="Arial Black"/>
              <a:cs typeface="Arial Black"/>
            </a:endParaRPr>
          </a:p>
          <a:p>
            <a:pPr marL="299085" marR="5080" indent="-287020">
              <a:lnSpc>
                <a:spcPct val="100000"/>
              </a:lnSpc>
              <a:spcBef>
                <a:spcPts val="1260"/>
              </a:spcBef>
              <a:buClr>
                <a:srgbClr val="003399"/>
              </a:buClr>
              <a:buSzPct val="78125"/>
              <a:buFont typeface="Arial MT"/>
              <a:buChar char="•"/>
              <a:tabLst>
                <a:tab pos="299085" algn="l"/>
              </a:tabLst>
            </a:pPr>
            <a:r>
              <a:rPr sz="1600" spc="75" dirty="0">
                <a:latin typeface="Tahoma"/>
                <a:cs typeface="Tahoma"/>
              </a:rPr>
              <a:t>από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30" dirty="0">
                <a:latin typeface="Tahoma"/>
                <a:cs typeface="Tahoma"/>
              </a:rPr>
              <a:t>το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2028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30" dirty="0">
                <a:latin typeface="Tahoma"/>
                <a:cs typeface="Tahoma"/>
              </a:rPr>
              <a:t>δυνατότητα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πρόσβασης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σε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κονδύλια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ύψους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45 δισ.</a:t>
            </a:r>
            <a:r>
              <a:rPr sz="1600" b="1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r>
              <a:rPr sz="1600" spc="-20" dirty="0">
                <a:latin typeface="Tahoma"/>
                <a:cs typeface="Tahoma"/>
              </a:rPr>
              <a:t>, </a:t>
            </a:r>
            <a:r>
              <a:rPr sz="1600" dirty="0">
                <a:latin typeface="Tahoma"/>
                <a:cs typeface="Tahoma"/>
              </a:rPr>
              <a:t>διαθέσιμα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από</a:t>
            </a:r>
            <a:r>
              <a:rPr sz="1600" spc="-40" dirty="0">
                <a:latin typeface="Tahoma"/>
                <a:cs typeface="Tahoma"/>
              </a:rPr>
              <a:t> την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ενδιάμεση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επανεξέταση</a:t>
            </a:r>
            <a:r>
              <a:rPr sz="1600" spc="-35" dirty="0">
                <a:latin typeface="Tahoma"/>
                <a:cs typeface="Tahoma"/>
              </a:rPr>
              <a:t> του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2031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(2/3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35" dirty="0">
                <a:latin typeface="Tahoma"/>
                <a:cs typeface="Tahoma"/>
              </a:rPr>
              <a:t>του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ποσού </a:t>
            </a:r>
            <a:r>
              <a:rPr sz="1600" dirty="0">
                <a:latin typeface="Tahoma"/>
                <a:cs typeface="Tahoma"/>
              </a:rPr>
              <a:t>της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ενδιάμεσης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επανεξέτασης)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57048" y="5600105"/>
            <a:ext cx="5761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003399"/>
              </a:buClr>
              <a:buSzPct val="78125"/>
              <a:buFont typeface="Arial MT"/>
              <a:buChar char="•"/>
              <a:tabLst>
                <a:tab pos="299085" algn="l"/>
              </a:tabLst>
            </a:pPr>
            <a:r>
              <a:rPr sz="1600" dirty="0">
                <a:latin typeface="Tahoma"/>
                <a:cs typeface="Tahoma"/>
              </a:rPr>
              <a:t>Αγροτικός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στόχος </a:t>
            </a:r>
            <a:r>
              <a:rPr sz="1600" spc="-35" dirty="0">
                <a:latin typeface="Tahoma"/>
                <a:cs typeface="Tahoma"/>
              </a:rPr>
              <a:t>του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10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-165" dirty="0">
                <a:latin typeface="Tahoma"/>
                <a:cs typeface="Tahoma"/>
              </a:rPr>
              <a:t>%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στο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πλαίσιο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των σχεδίων </a:t>
            </a:r>
            <a:r>
              <a:rPr sz="1600" spc="50" dirty="0">
                <a:latin typeface="Tahoma"/>
                <a:cs typeface="Tahoma"/>
              </a:rPr>
              <a:t>ΕΠΕΣ: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63999" y="5634139"/>
            <a:ext cx="887094" cy="227329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dirty="0">
                <a:solidFill>
                  <a:srgbClr val="003399"/>
                </a:solidFill>
                <a:latin typeface="Arial"/>
                <a:cs typeface="Arial"/>
              </a:rPr>
              <a:t>48,7</a:t>
            </a:r>
            <a:r>
              <a:rPr sz="1600" b="1" spc="-5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3399"/>
                </a:solidFill>
                <a:latin typeface="Arial"/>
                <a:cs typeface="Arial"/>
              </a:rPr>
              <a:t>δισ.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56262" y="5877979"/>
            <a:ext cx="441325" cy="227329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spc="-25" dirty="0">
                <a:solidFill>
                  <a:srgbClr val="003399"/>
                </a:solidFill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8196" y="5843944"/>
            <a:ext cx="4972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(έως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63,7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δισ.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140" dirty="0">
                <a:latin typeface="Tahoma"/>
                <a:cs typeface="Tahoma"/>
              </a:rPr>
              <a:t>EUR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με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30" dirty="0">
                <a:latin typeface="Tahoma"/>
                <a:cs typeface="Tahoma"/>
              </a:rPr>
              <a:t>το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πρόγραμμα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Arial MT"/>
                <a:cs typeface="Arial MT"/>
              </a:rPr>
              <a:t>Catalyst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Tahoma"/>
                <a:cs typeface="Tahoma"/>
              </a:rPr>
              <a:t>Europe)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57048" y="6240185"/>
            <a:ext cx="4580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003399"/>
              </a:buClr>
              <a:buSzPct val="59375"/>
              <a:buChar char="►"/>
              <a:tabLst>
                <a:tab pos="299085" algn="l"/>
              </a:tabLst>
            </a:pPr>
            <a:r>
              <a:rPr sz="1600" dirty="0">
                <a:latin typeface="Tahoma"/>
                <a:cs typeface="Tahoma"/>
              </a:rPr>
              <a:t>Στο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πρόγραμμα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Catalyst</a:t>
            </a:r>
            <a:r>
              <a:rPr sz="1600" spc="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Europe: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150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δισ.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110" dirty="0">
                <a:latin typeface="Tahoma"/>
                <a:cs typeface="Tahoma"/>
              </a:rPr>
              <a:t>EUR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97278" y="60563"/>
            <a:ext cx="8996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Διασφάλιση</a:t>
            </a:r>
            <a:r>
              <a:rPr spc="-130" dirty="0"/>
              <a:t> </a:t>
            </a:r>
            <a:r>
              <a:rPr dirty="0"/>
              <a:t>της</a:t>
            </a:r>
            <a:r>
              <a:rPr spc="-120" dirty="0"/>
              <a:t> </a:t>
            </a:r>
            <a:r>
              <a:rPr dirty="0"/>
              <a:t>εισοδηματικής</a:t>
            </a:r>
            <a:r>
              <a:rPr spc="-95" dirty="0"/>
              <a:t> </a:t>
            </a:r>
            <a:r>
              <a:rPr spc="-10" dirty="0"/>
              <a:t>στήριξης: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5083403" y="1153236"/>
            <a:ext cx="7115175" cy="505459"/>
            <a:chOff x="5083403" y="1153236"/>
            <a:chExt cx="7115175" cy="505459"/>
          </a:xfrm>
        </p:grpSpPr>
        <p:sp>
          <p:nvSpPr>
            <p:cNvPr id="29" name="object 29"/>
            <p:cNvSpPr/>
            <p:nvPr/>
          </p:nvSpPr>
          <p:spPr>
            <a:xfrm>
              <a:off x="5089753" y="1159586"/>
              <a:ext cx="7102475" cy="492759"/>
            </a:xfrm>
            <a:custGeom>
              <a:avLst/>
              <a:gdLst/>
              <a:ahLst/>
              <a:cxnLst/>
              <a:rect l="l" t="t" r="r" b="b"/>
              <a:pathLst>
                <a:path w="7102475" h="492760">
                  <a:moveTo>
                    <a:pt x="7102246" y="0"/>
                  </a:moveTo>
                  <a:lnTo>
                    <a:pt x="0" y="0"/>
                  </a:lnTo>
                  <a:lnTo>
                    <a:pt x="0" y="492760"/>
                  </a:lnTo>
                  <a:lnTo>
                    <a:pt x="7102246" y="492760"/>
                  </a:lnTo>
                  <a:lnTo>
                    <a:pt x="7102246" y="0"/>
                  </a:lnTo>
                  <a:close/>
                </a:path>
              </a:pathLst>
            </a:custGeom>
            <a:solidFill>
              <a:srgbClr val="FFFA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89753" y="1159586"/>
              <a:ext cx="7102475" cy="492759"/>
            </a:xfrm>
            <a:custGeom>
              <a:avLst/>
              <a:gdLst/>
              <a:ahLst/>
              <a:cxnLst/>
              <a:rect l="l" t="t" r="r" b="b"/>
              <a:pathLst>
                <a:path w="7102475" h="492760">
                  <a:moveTo>
                    <a:pt x="0" y="0"/>
                  </a:moveTo>
                  <a:lnTo>
                    <a:pt x="7102246" y="0"/>
                  </a:lnTo>
                  <a:lnTo>
                    <a:pt x="7102246" y="492760"/>
                  </a:lnTo>
                  <a:lnTo>
                    <a:pt x="0" y="49276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219199" y="446067"/>
            <a:ext cx="10972797" cy="120097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609725">
              <a:lnSpc>
                <a:spcPct val="100000"/>
              </a:lnSpc>
              <a:spcBef>
                <a:spcPts val="1065"/>
              </a:spcBef>
            </a:pP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Σύγκριση</a:t>
            </a:r>
            <a:r>
              <a:rPr sz="2800" spc="-25" dirty="0">
                <a:solidFill>
                  <a:srgbClr val="FFFFFF"/>
                </a:solidFill>
                <a:latin typeface="Tahoma"/>
                <a:cs typeface="Tahoma"/>
              </a:rPr>
              <a:t> μεταξύ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2021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2027</a:t>
            </a:r>
            <a:r>
              <a:rPr sz="2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και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2028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2034</a:t>
            </a:r>
            <a:endParaRPr sz="2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  <a:tabLst>
                <a:tab pos="6107430" algn="l"/>
              </a:tabLst>
            </a:pP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Κ</a:t>
            </a:r>
            <a:r>
              <a:rPr lang="el-GR" sz="3200" b="1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Π </a:t>
            </a:r>
            <a:r>
              <a:rPr sz="3200" b="1" spc="-10" dirty="0">
                <a:solidFill>
                  <a:srgbClr val="003399"/>
                </a:solidFill>
                <a:latin typeface="Arial"/>
                <a:cs typeface="Arial"/>
              </a:rPr>
              <a:t>2021-</a:t>
            </a:r>
            <a:r>
              <a:rPr sz="3200" b="1" spc="-20" dirty="0">
                <a:solidFill>
                  <a:srgbClr val="003399"/>
                </a:solidFill>
                <a:latin typeface="Arial"/>
                <a:cs typeface="Arial"/>
              </a:rPr>
              <a:t>2027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	Κ</a:t>
            </a:r>
            <a:r>
              <a:rPr lang="el-GR" sz="3200" b="1" dirty="0">
                <a:solidFill>
                  <a:srgbClr val="003399"/>
                </a:solidFill>
                <a:latin typeface="Arial"/>
                <a:cs typeface="Arial"/>
              </a:rPr>
              <a:t>Α</a:t>
            </a:r>
            <a:r>
              <a:rPr sz="3200" b="1" dirty="0">
                <a:solidFill>
                  <a:srgbClr val="003399"/>
                </a:solidFill>
                <a:latin typeface="Arial"/>
                <a:cs typeface="Arial"/>
              </a:rPr>
              <a:t>Π </a:t>
            </a:r>
            <a:r>
              <a:rPr sz="3200" b="1" spc="-10" dirty="0">
                <a:solidFill>
                  <a:srgbClr val="003399"/>
                </a:solidFill>
                <a:latin typeface="Arial"/>
                <a:cs typeface="Arial"/>
              </a:rPr>
              <a:t>2028-</a:t>
            </a:r>
            <a:r>
              <a:rPr sz="3200" b="1" spc="-20" dirty="0">
                <a:solidFill>
                  <a:srgbClr val="003399"/>
                </a:solidFill>
                <a:latin typeface="Arial"/>
                <a:cs typeface="Arial"/>
              </a:rPr>
              <a:t>2034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89747" y="1652337"/>
            <a:ext cx="0" cy="5179695"/>
          </a:xfrm>
          <a:custGeom>
            <a:avLst/>
            <a:gdLst/>
            <a:ahLst/>
            <a:cxnLst/>
            <a:rect l="l" t="t" r="r" b="b"/>
            <a:pathLst>
              <a:path h="5179695">
                <a:moveTo>
                  <a:pt x="0" y="0"/>
                </a:moveTo>
                <a:lnTo>
                  <a:pt x="0" y="5179529"/>
                </a:lnTo>
              </a:path>
            </a:pathLst>
          </a:custGeom>
          <a:ln w="19050">
            <a:solidFill>
              <a:srgbClr val="00339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46250" marR="5080" indent="-1003300">
              <a:lnSpc>
                <a:spcPts val="3890"/>
              </a:lnSpc>
              <a:spcBef>
                <a:spcPts val="585"/>
              </a:spcBef>
            </a:pPr>
            <a:r>
              <a:rPr spc="-10" dirty="0"/>
              <a:t>Στοιχεία</a:t>
            </a:r>
            <a:r>
              <a:rPr spc="-105" dirty="0"/>
              <a:t> </a:t>
            </a:r>
            <a:r>
              <a:rPr dirty="0"/>
              <a:t>σχετικά</a:t>
            </a:r>
            <a:r>
              <a:rPr spc="-85" dirty="0"/>
              <a:t> </a:t>
            </a:r>
            <a:r>
              <a:rPr dirty="0"/>
              <a:t>με</a:t>
            </a:r>
            <a:r>
              <a:rPr spc="-110" dirty="0"/>
              <a:t> </a:t>
            </a:r>
            <a:r>
              <a:rPr dirty="0"/>
              <a:t>περαιτέρω</a:t>
            </a:r>
            <a:r>
              <a:rPr spc="-100" dirty="0"/>
              <a:t> </a:t>
            </a:r>
            <a:r>
              <a:rPr dirty="0"/>
              <a:t>πόρους</a:t>
            </a:r>
            <a:r>
              <a:rPr spc="-110" dirty="0"/>
              <a:t> </a:t>
            </a:r>
            <a:r>
              <a:rPr dirty="0"/>
              <a:t>για</a:t>
            </a:r>
            <a:r>
              <a:rPr spc="-110" dirty="0"/>
              <a:t> </a:t>
            </a:r>
            <a:r>
              <a:rPr spc="-20" dirty="0"/>
              <a:t>τους </a:t>
            </a:r>
            <a:r>
              <a:rPr dirty="0"/>
              <a:t>γεωργούς</a:t>
            </a:r>
            <a:r>
              <a:rPr spc="-135" dirty="0"/>
              <a:t> </a:t>
            </a:r>
            <a:r>
              <a:rPr dirty="0"/>
              <a:t>και</a:t>
            </a:r>
            <a:r>
              <a:rPr spc="-130" dirty="0"/>
              <a:t> </a:t>
            </a:r>
            <a:r>
              <a:rPr dirty="0"/>
              <a:t>τις</a:t>
            </a:r>
            <a:r>
              <a:rPr spc="-110" dirty="0"/>
              <a:t> </a:t>
            </a:r>
            <a:r>
              <a:rPr dirty="0"/>
              <a:t>αγροτικές</a:t>
            </a:r>
            <a:r>
              <a:rPr spc="-130" dirty="0"/>
              <a:t> </a:t>
            </a:r>
            <a:r>
              <a:rPr spc="-10" dirty="0"/>
              <a:t>κοινότητες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9648" y="1888726"/>
          <a:ext cx="9394825" cy="397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6030">
                <a:tc>
                  <a:txBody>
                    <a:bodyPr/>
                    <a:lstStyle/>
                    <a:p>
                      <a:pPr marL="1139825">
                        <a:lnSpc>
                          <a:spcPts val="2870"/>
                        </a:lnSpc>
                        <a:spcBef>
                          <a:spcPts val="145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Αγροτικός</a:t>
                      </a:r>
                      <a:r>
                        <a:rPr sz="2400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στόχος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1175385">
                        <a:lnSpc>
                          <a:spcPts val="3350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48,7</a:t>
                      </a:r>
                      <a:r>
                        <a:rPr sz="2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δισ.</a:t>
                      </a:r>
                      <a:r>
                        <a:rPr sz="2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847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22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spc="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Εμπροσθοβαρής</a:t>
                      </a:r>
                      <a:r>
                        <a:rPr sz="24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διάθεση</a:t>
                      </a:r>
                      <a:r>
                        <a:rPr sz="24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spc="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ποσού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ευελιξίας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marL="635" algn="ctr">
                        <a:lnSpc>
                          <a:spcPts val="3345"/>
                        </a:lnSpc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δισ.</a:t>
                      </a:r>
                      <a:r>
                        <a:rPr sz="2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EUR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435">
                <a:tc>
                  <a:txBody>
                    <a:bodyPr/>
                    <a:lstStyle/>
                    <a:p>
                      <a:pPr marL="646430" indent="-287020">
                        <a:lnSpc>
                          <a:spcPct val="100000"/>
                        </a:lnSpc>
                        <a:spcBef>
                          <a:spcPts val="132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646430" algn="l"/>
                        </a:tabLst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Θα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διατεθεί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τουλάχιστον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το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10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Arial MT"/>
                          <a:cs typeface="Arial MT"/>
                        </a:rPr>
                        <a:t>%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6464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στις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αγροτικές</a:t>
                      </a:r>
                      <a:r>
                        <a:rPr sz="18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περιοχές.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6430" marR="160655" indent="-28702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646430" algn="l"/>
                        </a:tabLst>
                      </a:pPr>
                      <a:r>
                        <a:rPr sz="1800" spc="-55" dirty="0">
                          <a:latin typeface="Tahoma"/>
                          <a:cs typeface="Tahoma"/>
                        </a:rPr>
                        <a:t>Τα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κράτη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μέλη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μπορούν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να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διαθέσουν 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το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ποσοστό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αυτό</a:t>
                      </a:r>
                      <a:r>
                        <a:rPr sz="18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σε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μέτρα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τη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γεωργία.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646430" marR="154940" indent="-28702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646430" algn="l"/>
                        </a:tabLst>
                      </a:pPr>
                      <a:r>
                        <a:rPr sz="1800" spc="75" dirty="0">
                          <a:latin typeface="Tahoma"/>
                          <a:cs typeface="Tahoma"/>
                        </a:rPr>
                        <a:t>Θα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μπορούσε να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αυξηθεί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κατά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15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δισ. </a:t>
                      </a:r>
                      <a:r>
                        <a:rPr sz="1800" spc="155" dirty="0">
                          <a:latin typeface="Tahoma"/>
                          <a:cs typeface="Tahoma"/>
                        </a:rPr>
                        <a:t>EUR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μέσω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δανείων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του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Catalyst Europe.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3399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ACD"/>
                    </a:solidFill>
                  </a:tcPr>
                </a:tc>
                <a:tc>
                  <a:txBody>
                    <a:bodyPr/>
                    <a:lstStyle/>
                    <a:p>
                      <a:pPr marL="588010" marR="207645" indent="-228600">
                        <a:lnSpc>
                          <a:spcPct val="100000"/>
                        </a:lnSpc>
                        <a:spcBef>
                          <a:spcPts val="132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588010" algn="l"/>
                        </a:tabLst>
                      </a:pPr>
                      <a:r>
                        <a:rPr sz="1800" dirty="0">
                          <a:latin typeface="Tahoma"/>
                          <a:cs typeface="Tahoma"/>
                        </a:rPr>
                        <a:t>Μέρος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του</a:t>
                      </a:r>
                      <a:r>
                        <a:rPr sz="1800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ποσού</a:t>
                      </a:r>
                      <a:r>
                        <a:rPr sz="18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ευελιξίας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(έως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τα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 2/3 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του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50" dirty="0">
                          <a:latin typeface="Tahoma"/>
                          <a:cs typeface="Tahoma"/>
                        </a:rPr>
                        <a:t>ποσού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που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διατίθεται</a:t>
                      </a:r>
                      <a:r>
                        <a:rPr sz="18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κατά</a:t>
                      </a:r>
                      <a:r>
                        <a:rPr sz="1800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την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ενδιάμεση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επανεξέταση)</a:t>
                      </a:r>
                      <a:r>
                        <a:rPr sz="1800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60" dirty="0">
                          <a:latin typeface="Tahoma"/>
                          <a:cs typeface="Tahoma"/>
                        </a:rPr>
                        <a:t>που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θα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είναι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διαθέσιμο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85" dirty="0">
                          <a:latin typeface="Tahoma"/>
                          <a:cs typeface="Tahoma"/>
                        </a:rPr>
                        <a:t>από</a:t>
                      </a:r>
                      <a:r>
                        <a:rPr sz="18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75" dirty="0">
                          <a:latin typeface="Tahoma"/>
                          <a:cs typeface="Tahoma"/>
                        </a:rPr>
                        <a:t>το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2028</a:t>
                      </a:r>
                      <a:r>
                        <a:rPr sz="18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0" dirty="0">
                          <a:latin typeface="Tahoma"/>
                          <a:cs typeface="Tahoma"/>
                        </a:rPr>
                        <a:t>τους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γεωργούς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και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τις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αγροτικές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κοινότητες.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588010" marR="680720" indent="-228600">
                        <a:lnSpc>
                          <a:spcPct val="100000"/>
                        </a:lnSpc>
                        <a:spcBef>
                          <a:spcPts val="1200"/>
                        </a:spcBef>
                        <a:buClr>
                          <a:srgbClr val="003399"/>
                        </a:buClr>
                        <a:buSzPct val="83333"/>
                        <a:buFont typeface="Microsoft Sans Serif"/>
                        <a:buChar char="‣"/>
                        <a:tabLst>
                          <a:tab pos="588010" algn="l"/>
                        </a:tabLst>
                      </a:pPr>
                      <a:r>
                        <a:rPr sz="1800" spc="-65" dirty="0">
                          <a:latin typeface="Tahoma"/>
                          <a:cs typeface="Tahoma"/>
                        </a:rPr>
                        <a:t>Το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 υπόλοιπο</a:t>
                      </a:r>
                      <a:r>
                        <a:rPr sz="1800" spc="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70" dirty="0">
                          <a:latin typeface="Tahoma"/>
                          <a:cs typeface="Tahoma"/>
                        </a:rPr>
                        <a:t>ποσό</a:t>
                      </a:r>
                      <a:r>
                        <a:rPr sz="1800" spc="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ευελιξίας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θα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εξακολουθήσει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να</a:t>
                      </a:r>
                      <a:r>
                        <a:rPr sz="18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30" dirty="0">
                          <a:latin typeface="Tahoma"/>
                          <a:cs typeface="Tahoma"/>
                        </a:rPr>
                        <a:t>διατίθεται</a:t>
                      </a:r>
                      <a:r>
                        <a:rPr sz="18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dirty="0">
                          <a:latin typeface="Tahoma"/>
                          <a:cs typeface="Tahoma"/>
                        </a:rPr>
                        <a:t>για</a:t>
                      </a:r>
                      <a:r>
                        <a:rPr sz="18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25" dirty="0">
                          <a:latin typeface="Tahoma"/>
                          <a:cs typeface="Tahoma"/>
                        </a:rPr>
                        <a:t>τις </a:t>
                      </a:r>
                      <a:r>
                        <a:rPr sz="1800" spc="10" dirty="0">
                          <a:latin typeface="Tahoma"/>
                          <a:cs typeface="Tahoma"/>
                        </a:rPr>
                        <a:t>προβλεπόμενες</a:t>
                      </a:r>
                      <a:r>
                        <a:rPr sz="1800" spc="3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latin typeface="Tahoma"/>
                          <a:cs typeface="Tahoma"/>
                        </a:rPr>
                        <a:t>χρήσεις.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339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8559" y="1426044"/>
            <a:ext cx="4212590" cy="4140200"/>
          </a:xfrm>
          <a:custGeom>
            <a:avLst/>
            <a:gdLst/>
            <a:ahLst/>
            <a:cxnLst/>
            <a:rect l="l" t="t" r="r" b="b"/>
            <a:pathLst>
              <a:path w="4212590" h="4140200">
                <a:moveTo>
                  <a:pt x="4212005" y="0"/>
                </a:moveTo>
                <a:lnTo>
                  <a:pt x="0" y="0"/>
                </a:lnTo>
                <a:lnTo>
                  <a:pt x="0" y="4139996"/>
                </a:lnTo>
                <a:lnTo>
                  <a:pt x="4212005" y="4139996"/>
                </a:lnTo>
                <a:lnTo>
                  <a:pt x="4212005" y="0"/>
                </a:lnTo>
                <a:close/>
              </a:path>
            </a:pathLst>
          </a:custGeom>
          <a:solidFill>
            <a:srgbClr val="FD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1187450">
              <a:lnSpc>
                <a:spcPct val="100000"/>
              </a:lnSpc>
              <a:spcBef>
                <a:spcPts val="100"/>
              </a:spcBef>
            </a:pPr>
            <a:r>
              <a:rPr dirty="0"/>
              <a:t>Κονδύλιο</a:t>
            </a:r>
            <a:r>
              <a:rPr spc="-70" dirty="0"/>
              <a:t> </a:t>
            </a:r>
            <a:r>
              <a:rPr dirty="0"/>
              <a:t>ΕΠΕΣ</a:t>
            </a:r>
            <a:r>
              <a:rPr spc="-70" dirty="0"/>
              <a:t> </a:t>
            </a:r>
            <a:r>
              <a:rPr dirty="0"/>
              <a:t>για</a:t>
            </a:r>
            <a:r>
              <a:rPr spc="-65" dirty="0"/>
              <a:t> </a:t>
            </a:r>
            <a:r>
              <a:rPr dirty="0"/>
              <a:t>την</a:t>
            </a:r>
            <a:r>
              <a:rPr spc="-70" dirty="0"/>
              <a:t> </a:t>
            </a:r>
            <a:r>
              <a:rPr dirty="0"/>
              <a:t>Ελλάδα</a:t>
            </a:r>
            <a:r>
              <a:rPr spc="-65" dirty="0"/>
              <a:t> </a:t>
            </a:r>
            <a:r>
              <a:rPr spc="-10" dirty="0"/>
              <a:t>(2028-2034)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5479" y="1750980"/>
            <a:ext cx="495934" cy="3489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864"/>
              </a:lnSpc>
            </a:pPr>
            <a:r>
              <a:rPr sz="1600" dirty="0">
                <a:latin typeface="Tahoma"/>
                <a:cs typeface="Tahoma"/>
              </a:rPr>
              <a:t>Συνολικό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κονδύλιο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των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σχεδίων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100" dirty="0">
                <a:latin typeface="Tahoma"/>
                <a:cs typeface="Tahoma"/>
              </a:rPr>
              <a:t>ΕΠΕΣ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46,4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δισ.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52002" y="1464055"/>
            <a:ext cx="3240405" cy="1224280"/>
          </a:xfrm>
          <a:custGeom>
            <a:avLst/>
            <a:gdLst/>
            <a:ahLst/>
            <a:cxnLst/>
            <a:rect l="l" t="t" r="r" b="b"/>
            <a:pathLst>
              <a:path w="3240404" h="1224280">
                <a:moveTo>
                  <a:pt x="3239998" y="0"/>
                </a:moveTo>
                <a:lnTo>
                  <a:pt x="0" y="0"/>
                </a:lnTo>
                <a:lnTo>
                  <a:pt x="0" y="1224000"/>
                </a:lnTo>
                <a:lnTo>
                  <a:pt x="3239998" y="1224000"/>
                </a:lnTo>
                <a:lnTo>
                  <a:pt x="3239998" y="0"/>
                </a:lnTo>
                <a:close/>
              </a:path>
            </a:pathLst>
          </a:custGeom>
          <a:solidFill>
            <a:srgbClr val="2299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2002" y="1609200"/>
            <a:ext cx="3240405" cy="898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05"/>
              </a:spcBef>
            </a:pPr>
            <a:r>
              <a:rPr sz="1400" dirty="0">
                <a:latin typeface="Tahoma"/>
                <a:cs typeface="Tahoma"/>
              </a:rPr>
              <a:t>Εισοδηματική</a:t>
            </a:r>
            <a:r>
              <a:rPr sz="1400" spc="-3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στήριξη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της</a:t>
            </a:r>
            <a:r>
              <a:rPr sz="1400" spc="-120" dirty="0">
                <a:latin typeface="Tahoma"/>
                <a:cs typeface="Tahoma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ΚΓΠ</a:t>
            </a:r>
            <a:endParaRPr sz="1400">
              <a:latin typeface="Trebuchet MS"/>
              <a:cs typeface="Trebuchet MS"/>
            </a:endParaRPr>
          </a:p>
          <a:p>
            <a:pPr algn="ctr">
              <a:lnSpc>
                <a:spcPts val="1675"/>
              </a:lnSpc>
            </a:pPr>
            <a:r>
              <a:rPr sz="1400" spc="-40" dirty="0">
                <a:latin typeface="Microsoft Sans Serif"/>
                <a:cs typeface="Microsoft Sans Serif"/>
              </a:rPr>
              <a:t>(«οριοθετημένη»)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14,64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δισ.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52002" y="3485794"/>
            <a:ext cx="3240405" cy="1224280"/>
          </a:xfrm>
          <a:custGeom>
            <a:avLst/>
            <a:gdLst/>
            <a:ahLst/>
            <a:cxnLst/>
            <a:rect l="l" t="t" r="r" b="b"/>
            <a:pathLst>
              <a:path w="3240404" h="1224279">
                <a:moveTo>
                  <a:pt x="3239998" y="0"/>
                </a:moveTo>
                <a:lnTo>
                  <a:pt x="0" y="0"/>
                </a:lnTo>
                <a:lnTo>
                  <a:pt x="0" y="1224000"/>
                </a:lnTo>
                <a:lnTo>
                  <a:pt x="3239998" y="1224000"/>
                </a:lnTo>
                <a:lnTo>
                  <a:pt x="3239998" y="0"/>
                </a:lnTo>
                <a:close/>
              </a:path>
            </a:pathLst>
          </a:custGeom>
          <a:solidFill>
            <a:srgbClr val="F8D2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7000" y="3728472"/>
            <a:ext cx="2810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Μη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οριοθετημένα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στα</a:t>
            </a:r>
            <a:r>
              <a:rPr sz="1400" spc="-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σχέδια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ΕΠΕΣ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3280" y="4173480"/>
            <a:ext cx="1375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28,12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δισ.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13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52002" y="2720962"/>
            <a:ext cx="3240405" cy="720090"/>
          </a:xfrm>
          <a:custGeom>
            <a:avLst/>
            <a:gdLst/>
            <a:ahLst/>
            <a:cxnLst/>
            <a:rect l="l" t="t" r="r" b="b"/>
            <a:pathLst>
              <a:path w="3240404" h="720089">
                <a:moveTo>
                  <a:pt x="3239998" y="0"/>
                </a:moveTo>
                <a:lnTo>
                  <a:pt x="0" y="0"/>
                </a:lnTo>
                <a:lnTo>
                  <a:pt x="0" y="720001"/>
                </a:lnTo>
                <a:lnTo>
                  <a:pt x="3239998" y="720001"/>
                </a:lnTo>
                <a:lnTo>
                  <a:pt x="3239998" y="0"/>
                </a:lnTo>
                <a:close/>
              </a:path>
            </a:pathLst>
          </a:custGeom>
          <a:solidFill>
            <a:srgbClr val="C1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52002" y="2833560"/>
            <a:ext cx="3240405" cy="46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105"/>
              </a:spcBef>
            </a:pPr>
            <a:r>
              <a:rPr sz="1400" spc="-10" dirty="0">
                <a:latin typeface="Tahoma"/>
                <a:cs typeface="Tahoma"/>
              </a:rPr>
              <a:t>Αλιεία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850"/>
              </a:lnSpc>
            </a:pPr>
            <a:r>
              <a:rPr sz="1600" b="1" dirty="0">
                <a:solidFill>
                  <a:srgbClr val="404040"/>
                </a:solidFill>
                <a:latin typeface="Arial"/>
                <a:cs typeface="Arial"/>
              </a:rPr>
              <a:t>0,14</a:t>
            </a:r>
            <a:r>
              <a:rPr sz="16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80" dirty="0">
                <a:latin typeface="Arial"/>
                <a:cs typeface="Arial"/>
              </a:rPr>
              <a:t>δισ.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2002" y="4750143"/>
            <a:ext cx="3240405" cy="720090"/>
          </a:xfrm>
          <a:prstGeom prst="rect">
            <a:avLst/>
          </a:prstGeom>
          <a:solidFill>
            <a:srgbClr val="FFDF7C"/>
          </a:solidFill>
        </p:spPr>
        <p:txBody>
          <a:bodyPr vert="horz" wrap="square" lIns="0" tIns="125730" rIns="0" bIns="0" rtlCol="0">
            <a:spAutoFit/>
          </a:bodyPr>
          <a:lstStyle/>
          <a:p>
            <a:pPr marL="1905" algn="ctr">
              <a:lnSpc>
                <a:spcPts val="1610"/>
              </a:lnSpc>
              <a:spcBef>
                <a:spcPts val="990"/>
              </a:spcBef>
            </a:pPr>
            <a:r>
              <a:rPr sz="1400" dirty="0">
                <a:latin typeface="Tahoma"/>
                <a:cs typeface="Tahoma"/>
              </a:rPr>
              <a:t>Ταμεία</a:t>
            </a:r>
            <a:r>
              <a:rPr sz="1400" spc="10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Εσωτερικών</a:t>
            </a:r>
            <a:r>
              <a:rPr sz="1400" spc="6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Υποθέσεων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850"/>
              </a:lnSpc>
            </a:pPr>
            <a:r>
              <a:rPr sz="1600" b="1" dirty="0">
                <a:latin typeface="Arial"/>
                <a:cs typeface="Arial"/>
              </a:rPr>
              <a:t>3,5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δισ.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2002" y="5627446"/>
            <a:ext cx="3240405" cy="720090"/>
          </a:xfrm>
          <a:prstGeom prst="rect">
            <a:avLst/>
          </a:prstGeom>
          <a:solidFill>
            <a:srgbClr val="B8CFFF"/>
          </a:solidFill>
        </p:spPr>
        <p:txBody>
          <a:bodyPr vert="horz" wrap="square" lIns="0" tIns="125730" rIns="0" bIns="0" rtlCol="0">
            <a:spAutoFit/>
          </a:bodyPr>
          <a:lstStyle/>
          <a:p>
            <a:pPr algn="ctr">
              <a:lnSpc>
                <a:spcPts val="1610"/>
              </a:lnSpc>
              <a:spcBef>
                <a:spcPts val="990"/>
              </a:spcBef>
            </a:pPr>
            <a:r>
              <a:rPr sz="1400" dirty="0">
                <a:latin typeface="Tahoma"/>
                <a:cs typeface="Tahoma"/>
              </a:rPr>
              <a:t>Κοινωνικό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Ταμείο</a:t>
            </a:r>
            <a:r>
              <a:rPr sz="1400" spc="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για </a:t>
            </a:r>
            <a:r>
              <a:rPr sz="1400" spc="-35" dirty="0">
                <a:latin typeface="Tahoma"/>
                <a:cs typeface="Tahoma"/>
              </a:rPr>
              <a:t>το</a:t>
            </a:r>
            <a:r>
              <a:rPr sz="1400" spc="1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Κλίμα</a:t>
            </a:r>
            <a:r>
              <a:rPr sz="1400" spc="20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(2028</a:t>
            </a:r>
            <a:r>
              <a:rPr sz="1100" spc="-10" dirty="0">
                <a:latin typeface="Arial MT"/>
                <a:cs typeface="Arial MT"/>
              </a:rPr>
              <a:t>-</a:t>
            </a:r>
            <a:r>
              <a:rPr sz="1100" spc="-25" dirty="0">
                <a:latin typeface="Tahoma"/>
                <a:cs typeface="Tahoma"/>
              </a:rPr>
              <a:t>32)</a:t>
            </a:r>
            <a:endParaRPr sz="1100">
              <a:latin typeface="Tahoma"/>
              <a:cs typeface="Tahoma"/>
            </a:endParaRPr>
          </a:p>
          <a:p>
            <a:pPr algn="ctr">
              <a:lnSpc>
                <a:spcPts val="1850"/>
              </a:lnSpc>
            </a:pPr>
            <a:r>
              <a:rPr sz="1600" b="1" dirty="0">
                <a:latin typeface="Arial"/>
                <a:cs typeface="Arial"/>
              </a:rPr>
              <a:t>2,8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δισ.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9353" y="1977796"/>
            <a:ext cx="2677795" cy="1451610"/>
          </a:xfrm>
          <a:prstGeom prst="rect">
            <a:avLst/>
          </a:prstGeom>
          <a:solidFill>
            <a:srgbClr val="F8D2C0"/>
          </a:solidFill>
        </p:spPr>
        <p:txBody>
          <a:bodyPr vert="horz" wrap="square" lIns="0" tIns="171450" rIns="0" bIns="0" rtlCol="0">
            <a:spAutoFit/>
          </a:bodyPr>
          <a:lstStyle/>
          <a:p>
            <a:pPr marL="359410" marR="290195">
              <a:lnSpc>
                <a:spcPct val="100000"/>
              </a:lnSpc>
              <a:spcBef>
                <a:spcPts val="1350"/>
              </a:spcBef>
            </a:pPr>
            <a:r>
              <a:rPr sz="1400" spc="20" dirty="0">
                <a:latin typeface="Tahoma"/>
                <a:cs typeface="Tahoma"/>
              </a:rPr>
              <a:t>Εμπροσθοβαρής</a:t>
            </a:r>
            <a:r>
              <a:rPr sz="1400" spc="204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διάθεση ποσού</a:t>
            </a:r>
            <a:endParaRPr sz="1400">
              <a:latin typeface="Tahoma"/>
              <a:cs typeface="Tahoma"/>
            </a:endParaRPr>
          </a:p>
          <a:p>
            <a:pPr marL="35941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ευελιξίας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για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την</a:t>
            </a:r>
            <a:r>
              <a:rPr sz="1400" spc="-4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ΚΓΠ</a:t>
            </a:r>
            <a:endParaRPr sz="1400">
              <a:latin typeface="Tahoma"/>
              <a:cs typeface="Tahoma"/>
            </a:endParaRPr>
          </a:p>
          <a:p>
            <a:pPr marL="359410">
              <a:lnSpc>
                <a:spcPct val="100000"/>
              </a:lnSpc>
              <a:spcBef>
                <a:spcPts val="1680"/>
              </a:spcBef>
            </a:pPr>
            <a:r>
              <a:rPr sz="1600" b="1" dirty="0">
                <a:latin typeface="Arial"/>
                <a:cs typeface="Arial"/>
              </a:rPr>
              <a:t>2,81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δισ.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92000" y="3485794"/>
            <a:ext cx="2532380" cy="2080260"/>
          </a:xfrm>
          <a:custGeom>
            <a:avLst/>
            <a:gdLst/>
            <a:ahLst/>
            <a:cxnLst/>
            <a:rect l="l" t="t" r="r" b="b"/>
            <a:pathLst>
              <a:path w="2532379" h="2080260">
                <a:moveTo>
                  <a:pt x="2531757" y="0"/>
                </a:moveTo>
                <a:lnTo>
                  <a:pt x="0" y="0"/>
                </a:lnTo>
                <a:lnTo>
                  <a:pt x="0" y="2080247"/>
                </a:lnTo>
                <a:lnTo>
                  <a:pt x="2531757" y="2080247"/>
                </a:lnTo>
                <a:lnTo>
                  <a:pt x="2531757" y="0"/>
                </a:lnTo>
                <a:close/>
              </a:path>
            </a:pathLst>
          </a:custGeom>
          <a:solidFill>
            <a:srgbClr val="FD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88002" y="3668031"/>
            <a:ext cx="1263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65" dirty="0">
                <a:latin typeface="Tahoma"/>
                <a:cs typeface="Tahoma"/>
              </a:rPr>
              <a:t>Εκ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των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οποίων: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88002" y="4126755"/>
            <a:ext cx="134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15,4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δισ.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9170" y="4582431"/>
            <a:ext cx="12211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5080" indent="-431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για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τις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λιγότερο αναπτυγμένες περιφέρειες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27128" y="2616692"/>
            <a:ext cx="2747645" cy="2802255"/>
            <a:chOff x="5227128" y="2616692"/>
            <a:chExt cx="2747645" cy="2802255"/>
          </a:xfrm>
        </p:grpSpPr>
        <p:sp>
          <p:nvSpPr>
            <p:cNvPr id="20" name="object 20"/>
            <p:cNvSpPr/>
            <p:nvPr/>
          </p:nvSpPr>
          <p:spPr>
            <a:xfrm>
              <a:off x="5922943" y="3648114"/>
              <a:ext cx="8890" cy="1699260"/>
            </a:xfrm>
            <a:custGeom>
              <a:avLst/>
              <a:gdLst/>
              <a:ahLst/>
              <a:cxnLst/>
              <a:rect l="l" t="t" r="r" b="b"/>
              <a:pathLst>
                <a:path w="8889" h="1699260">
                  <a:moveTo>
                    <a:pt x="0" y="0"/>
                  </a:moveTo>
                  <a:lnTo>
                    <a:pt x="8674" y="1698815"/>
                  </a:lnTo>
                </a:path>
              </a:pathLst>
            </a:custGeom>
            <a:ln w="28575">
              <a:solidFill>
                <a:srgbClr val="F8D2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80151" y="3576688"/>
              <a:ext cx="94615" cy="1842135"/>
            </a:xfrm>
            <a:custGeom>
              <a:avLst/>
              <a:gdLst/>
              <a:ahLst/>
              <a:cxnLst/>
              <a:rect l="l" t="t" r="r" b="b"/>
              <a:pathLst>
                <a:path w="94614" h="1842135">
                  <a:moveTo>
                    <a:pt x="85725" y="85496"/>
                  </a:moveTo>
                  <a:lnTo>
                    <a:pt x="42418" y="0"/>
                  </a:lnTo>
                  <a:lnTo>
                    <a:pt x="0" y="85940"/>
                  </a:lnTo>
                  <a:lnTo>
                    <a:pt x="85725" y="85496"/>
                  </a:lnTo>
                  <a:close/>
                </a:path>
                <a:path w="94614" h="1842135">
                  <a:moveTo>
                    <a:pt x="94246" y="1755736"/>
                  </a:moveTo>
                  <a:lnTo>
                    <a:pt x="8521" y="1756168"/>
                  </a:lnTo>
                  <a:lnTo>
                    <a:pt x="51816" y="1841677"/>
                  </a:lnTo>
                  <a:lnTo>
                    <a:pt x="94246" y="1755736"/>
                  </a:lnTo>
                  <a:close/>
                </a:path>
              </a:pathLst>
            </a:custGeom>
            <a:solidFill>
              <a:srgbClr val="F8D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1415" y="2659547"/>
              <a:ext cx="2661920" cy="1657350"/>
            </a:xfrm>
            <a:custGeom>
              <a:avLst/>
              <a:gdLst/>
              <a:ahLst/>
              <a:cxnLst/>
              <a:rect l="l" t="t" r="r" b="b"/>
              <a:pathLst>
                <a:path w="2661920" h="1657350">
                  <a:moveTo>
                    <a:pt x="0" y="1657172"/>
                  </a:moveTo>
                  <a:lnTo>
                    <a:pt x="430225" y="1657172"/>
                  </a:lnTo>
                  <a:lnTo>
                    <a:pt x="430225" y="0"/>
                  </a:lnTo>
                  <a:lnTo>
                    <a:pt x="2661907" y="0"/>
                  </a:lnTo>
                </a:path>
              </a:pathLst>
            </a:custGeom>
            <a:ln w="28575">
              <a:solidFill>
                <a:srgbClr val="F8D2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89041" y="261669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0" y="85725"/>
                  </a:lnTo>
                  <a:lnTo>
                    <a:pt x="85725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2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210741" y="3576682"/>
            <a:ext cx="94615" cy="1842135"/>
            <a:chOff x="8210741" y="3576682"/>
            <a:chExt cx="94615" cy="1842135"/>
          </a:xfrm>
        </p:grpSpPr>
        <p:sp>
          <p:nvSpPr>
            <p:cNvPr id="25" name="object 25"/>
            <p:cNvSpPr/>
            <p:nvPr/>
          </p:nvSpPr>
          <p:spPr>
            <a:xfrm>
              <a:off x="8253526" y="3648114"/>
              <a:ext cx="8890" cy="1699260"/>
            </a:xfrm>
            <a:custGeom>
              <a:avLst/>
              <a:gdLst/>
              <a:ahLst/>
              <a:cxnLst/>
              <a:rect l="l" t="t" r="r" b="b"/>
              <a:pathLst>
                <a:path w="8890" h="1699260">
                  <a:moveTo>
                    <a:pt x="0" y="0"/>
                  </a:moveTo>
                  <a:lnTo>
                    <a:pt x="8674" y="1698815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10740" y="3576688"/>
              <a:ext cx="94615" cy="1842135"/>
            </a:xfrm>
            <a:custGeom>
              <a:avLst/>
              <a:gdLst/>
              <a:ahLst/>
              <a:cxnLst/>
              <a:rect l="l" t="t" r="r" b="b"/>
              <a:pathLst>
                <a:path w="94615" h="1842135">
                  <a:moveTo>
                    <a:pt x="85725" y="85496"/>
                  </a:moveTo>
                  <a:lnTo>
                    <a:pt x="42418" y="0"/>
                  </a:lnTo>
                  <a:lnTo>
                    <a:pt x="0" y="85940"/>
                  </a:lnTo>
                  <a:lnTo>
                    <a:pt x="85725" y="85496"/>
                  </a:lnTo>
                  <a:close/>
                </a:path>
                <a:path w="94615" h="1842135">
                  <a:moveTo>
                    <a:pt x="94246" y="1755736"/>
                  </a:moveTo>
                  <a:lnTo>
                    <a:pt x="8521" y="1756168"/>
                  </a:lnTo>
                  <a:lnTo>
                    <a:pt x="51816" y="1841677"/>
                  </a:lnTo>
                  <a:lnTo>
                    <a:pt x="94246" y="1755736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81822" y="3485781"/>
            <a:ext cx="2665730" cy="2080260"/>
          </a:xfrm>
          <a:prstGeom prst="rect">
            <a:avLst/>
          </a:prstGeom>
          <a:ln w="19050">
            <a:solidFill>
              <a:srgbClr val="FFC00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95"/>
              </a:spcBef>
            </a:pPr>
            <a:endParaRPr sz="14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sz="1400" dirty="0">
                <a:latin typeface="Tahoma"/>
                <a:cs typeface="Tahoma"/>
              </a:rPr>
              <a:t>Αγροτικός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στόχος</a:t>
            </a:r>
            <a:r>
              <a:rPr sz="1400" spc="-15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(10</a:t>
            </a:r>
            <a:r>
              <a:rPr sz="1400" spc="-25" dirty="0">
                <a:latin typeface="Tahoma"/>
                <a:cs typeface="Tahoma"/>
              </a:rPr>
              <a:t> %)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400">
              <a:latin typeface="Tahoma"/>
              <a:cs typeface="Tahoma"/>
            </a:endParaRPr>
          </a:p>
          <a:p>
            <a:pPr marL="349250" marR="32893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Tahoma"/>
                <a:cs typeface="Tahoma"/>
              </a:rPr>
              <a:t>τουλάχιστον</a:t>
            </a:r>
            <a:r>
              <a:rPr sz="1600" spc="-100" dirty="0">
                <a:latin typeface="Tahoma"/>
                <a:cs typeface="Tahoma"/>
              </a:rPr>
              <a:t> </a:t>
            </a:r>
            <a:r>
              <a:rPr sz="1600" b="1" dirty="0">
                <a:latin typeface="Arial"/>
                <a:cs typeface="Arial"/>
              </a:rPr>
              <a:t>3,16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δισ. </a:t>
            </a:r>
            <a:r>
              <a:rPr sz="1600" b="1" spc="-25" dirty="0">
                <a:latin typeface="Arial"/>
                <a:cs typeface="Arial"/>
              </a:rPr>
              <a:t>EUR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4178" y="5898883"/>
            <a:ext cx="657860" cy="959485"/>
          </a:xfrm>
          <a:custGeom>
            <a:avLst/>
            <a:gdLst/>
            <a:ahLst/>
            <a:cxnLst/>
            <a:rect l="l" t="t" r="r" b="b"/>
            <a:pathLst>
              <a:path w="657859" h="959484">
                <a:moveTo>
                  <a:pt x="657821" y="34556"/>
                </a:moveTo>
                <a:lnTo>
                  <a:pt x="577850" y="34556"/>
                </a:lnTo>
                <a:lnTo>
                  <a:pt x="577850" y="0"/>
                </a:lnTo>
                <a:lnTo>
                  <a:pt x="0" y="0"/>
                </a:lnTo>
                <a:lnTo>
                  <a:pt x="0" y="34556"/>
                </a:lnTo>
                <a:lnTo>
                  <a:pt x="0" y="959116"/>
                </a:lnTo>
                <a:lnTo>
                  <a:pt x="577850" y="959116"/>
                </a:lnTo>
                <a:lnTo>
                  <a:pt x="657821" y="959116"/>
                </a:lnTo>
                <a:lnTo>
                  <a:pt x="657821" y="34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671" y="1345920"/>
            <a:ext cx="2354580" cy="89408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228600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1800"/>
              </a:spcBef>
            </a:pPr>
            <a:r>
              <a:rPr sz="2400" b="1" spc="-280" dirty="0">
                <a:solidFill>
                  <a:srgbClr val="003399"/>
                </a:solidFill>
                <a:latin typeface="Arial"/>
                <a:cs typeface="Arial"/>
              </a:rPr>
              <a:t>Ένα</a:t>
            </a:r>
            <a:r>
              <a:rPr sz="2400" b="1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σχέδιο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4761" y="1345920"/>
            <a:ext cx="3239135" cy="89408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45720" rIns="0" bIns="0" rtlCol="0">
            <a:spAutoFit/>
          </a:bodyPr>
          <a:lstStyle/>
          <a:p>
            <a:pPr marL="1208405" marR="386080" indent="-817244">
              <a:lnSpc>
                <a:spcPct val="100000"/>
              </a:lnSpc>
              <a:spcBef>
                <a:spcPts val="360"/>
              </a:spcBef>
            </a:pPr>
            <a:r>
              <a:rPr sz="2400" b="1" spc="-85" dirty="0">
                <a:solidFill>
                  <a:srgbClr val="003399"/>
                </a:solidFill>
                <a:latin typeface="Arial"/>
                <a:cs typeface="Arial"/>
              </a:rPr>
              <a:t>Συνολική</a:t>
            </a: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003399"/>
                </a:solidFill>
                <a:latin typeface="Arial"/>
                <a:cs typeface="Arial"/>
              </a:rPr>
              <a:t>εταιρική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σχέση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671" y="2239416"/>
            <a:ext cx="2354580" cy="4618990"/>
          </a:xfrm>
          <a:custGeom>
            <a:avLst/>
            <a:gdLst/>
            <a:ahLst/>
            <a:cxnLst/>
            <a:rect l="l" t="t" r="r" b="b"/>
            <a:pathLst>
              <a:path w="2354580" h="4618990">
                <a:moveTo>
                  <a:pt x="2354287" y="0"/>
                </a:moveTo>
                <a:lnTo>
                  <a:pt x="0" y="0"/>
                </a:lnTo>
                <a:lnTo>
                  <a:pt x="0" y="4618583"/>
                </a:lnTo>
                <a:lnTo>
                  <a:pt x="2354287" y="4618583"/>
                </a:lnTo>
                <a:lnTo>
                  <a:pt x="2354287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5111" y="2482999"/>
            <a:ext cx="2146935" cy="1085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6385" marR="5080" indent="-287020">
              <a:lnSpc>
                <a:spcPct val="99100"/>
              </a:lnSpc>
              <a:spcBef>
                <a:spcPts val="12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105" dirty="0">
                <a:solidFill>
                  <a:srgbClr val="003399"/>
                </a:solidFill>
                <a:latin typeface="Microsoft Sans Serif"/>
                <a:cs typeface="Microsoft Sans Serif"/>
              </a:rPr>
              <a:t>Απλούστερο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πλαίσιο: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απλουστευμένη </a:t>
            </a:r>
            <a:r>
              <a:rPr sz="1400" b="1" spc="-105" dirty="0">
                <a:solidFill>
                  <a:srgbClr val="003399"/>
                </a:solidFill>
                <a:latin typeface="Arial"/>
                <a:cs typeface="Arial"/>
              </a:rPr>
              <a:t>υλοποίηση,</a:t>
            </a:r>
            <a:r>
              <a:rPr sz="14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ένα</a:t>
            </a:r>
            <a:r>
              <a:rPr sz="1400" b="1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3399"/>
                </a:solidFill>
                <a:latin typeface="Arial"/>
                <a:cs typeface="Arial"/>
              </a:rPr>
              <a:t>σύνολο </a:t>
            </a:r>
            <a:r>
              <a:rPr sz="1400" b="1" spc="-45" dirty="0">
                <a:solidFill>
                  <a:srgbClr val="003399"/>
                </a:solidFill>
                <a:latin typeface="Arial"/>
                <a:cs typeface="Arial"/>
              </a:rPr>
              <a:t>κανόνων,</a:t>
            </a:r>
            <a:r>
              <a:rPr sz="1400" b="1" spc="-20" dirty="0">
                <a:solidFill>
                  <a:srgbClr val="003399"/>
                </a:solidFill>
                <a:latin typeface="Arial"/>
                <a:cs typeface="Arial"/>
              </a:rPr>
              <a:t> ένας </a:t>
            </a: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προγραμματισμός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111" y="3839359"/>
            <a:ext cx="19316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100" dirty="0">
                <a:solidFill>
                  <a:srgbClr val="003399"/>
                </a:solidFill>
                <a:latin typeface="Microsoft Sans Serif"/>
                <a:cs typeface="Microsoft Sans Serif"/>
              </a:rPr>
              <a:t>Ολιστικό,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συνεκτικό</a:t>
            </a:r>
            <a:r>
              <a:rPr sz="1400" spc="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 </a:t>
            </a:r>
            <a:r>
              <a:rPr sz="1400" spc="-85" dirty="0">
                <a:solidFill>
                  <a:srgbClr val="003399"/>
                </a:solidFill>
                <a:latin typeface="Microsoft Sans Serif"/>
                <a:cs typeface="Microsoft Sans Serif"/>
              </a:rPr>
              <a:t>συντονισμένο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πλαίσιο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111" y="4555639"/>
            <a:ext cx="18910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40" dirty="0">
                <a:solidFill>
                  <a:srgbClr val="003399"/>
                </a:solidFill>
                <a:latin typeface="Microsoft Sans Serif"/>
                <a:cs typeface="Microsoft Sans Serif"/>
              </a:rPr>
              <a:t>Μεταρρυθμίσεις, </a:t>
            </a:r>
            <a:r>
              <a:rPr sz="1400" b="1" spc="-70" dirty="0">
                <a:solidFill>
                  <a:srgbClr val="003399"/>
                </a:solidFill>
                <a:latin typeface="Arial"/>
                <a:cs typeface="Arial"/>
              </a:rPr>
              <a:t>επενδύσεις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0" dirty="0">
                <a:solidFill>
                  <a:srgbClr val="003399"/>
                </a:solidFill>
                <a:latin typeface="Microsoft Sans Serif"/>
                <a:cs typeface="Microsoft Sans Serif"/>
              </a:rPr>
              <a:t>άλλες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παρεμβάσεις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5111" y="5485279"/>
            <a:ext cx="124904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ts val="165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Διευκόλυνση</a:t>
            </a:r>
            <a:endParaRPr sz="1400">
              <a:latin typeface="Microsoft Sans Serif"/>
              <a:cs typeface="Microsoft Sans Serif"/>
            </a:endParaRPr>
          </a:p>
          <a:p>
            <a:pPr marL="286385">
              <a:lnSpc>
                <a:spcPts val="1650"/>
              </a:lnSpc>
            </a:pPr>
            <a:r>
              <a:rPr sz="1400" b="1" spc="-40" dirty="0">
                <a:solidFill>
                  <a:srgbClr val="003399"/>
                </a:solidFill>
                <a:latin typeface="Arial"/>
                <a:cs typeface="Arial"/>
              </a:rPr>
              <a:t>συνεργειών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111" y="6201559"/>
            <a:ext cx="2040889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110" dirty="0">
                <a:solidFill>
                  <a:srgbClr val="003399"/>
                </a:solidFill>
                <a:latin typeface="Microsoft Sans Serif"/>
                <a:cs typeface="Microsoft Sans Serif"/>
              </a:rPr>
              <a:t>Μεγαλύτερη</a:t>
            </a:r>
            <a:r>
              <a:rPr sz="1400" spc="7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003399"/>
                </a:solidFill>
                <a:latin typeface="Microsoft Sans Serif"/>
                <a:cs typeface="Microsoft Sans Serif"/>
              </a:rPr>
              <a:t>ευελιξία</a:t>
            </a:r>
            <a:r>
              <a:rPr sz="1400" spc="5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 </a:t>
            </a: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προσαρμοστικότητα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44761" y="2239416"/>
            <a:ext cx="3239135" cy="4618990"/>
          </a:xfrm>
          <a:custGeom>
            <a:avLst/>
            <a:gdLst/>
            <a:ahLst/>
            <a:cxnLst/>
            <a:rect l="l" t="t" r="r" b="b"/>
            <a:pathLst>
              <a:path w="3239135" h="4618990">
                <a:moveTo>
                  <a:pt x="3238919" y="0"/>
                </a:moveTo>
                <a:lnTo>
                  <a:pt x="0" y="0"/>
                </a:lnTo>
                <a:lnTo>
                  <a:pt x="0" y="4618583"/>
                </a:lnTo>
                <a:lnTo>
                  <a:pt x="3238919" y="4618583"/>
                </a:lnTo>
                <a:lnTo>
                  <a:pt x="3238919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6197" y="2475380"/>
            <a:ext cx="3051175" cy="8877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6385" marR="5080" indent="-287020">
              <a:lnSpc>
                <a:spcPct val="101200"/>
              </a:lnSpc>
              <a:spcBef>
                <a:spcPts val="80"/>
              </a:spcBef>
              <a:buSzPct val="82142"/>
              <a:buFont typeface="Microsoft Sans Serif"/>
              <a:buChar char="‣"/>
              <a:tabLst>
                <a:tab pos="286385" algn="l"/>
              </a:tabLst>
            </a:pP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Περιφερειακές,</a:t>
            </a:r>
            <a:r>
              <a:rPr sz="14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003399"/>
                </a:solidFill>
                <a:latin typeface="Arial"/>
                <a:cs typeface="Arial"/>
              </a:rPr>
              <a:t>τοπικές,</a:t>
            </a:r>
            <a:r>
              <a:rPr sz="14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αστικές, </a:t>
            </a:r>
            <a:r>
              <a:rPr sz="1400" b="1" spc="-35" dirty="0">
                <a:solidFill>
                  <a:srgbClr val="003399"/>
                </a:solidFill>
                <a:latin typeface="Arial"/>
                <a:cs typeface="Arial"/>
              </a:rPr>
              <a:t>αγροτικές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03399"/>
                </a:solidFill>
                <a:latin typeface="Arial"/>
                <a:cs typeface="Arial"/>
              </a:rPr>
              <a:t>αρχές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(και</a:t>
            </a:r>
            <a:r>
              <a:rPr sz="14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003399"/>
                </a:solidFill>
                <a:latin typeface="Microsoft Sans Serif"/>
                <a:cs typeface="Microsoft Sans Serif"/>
              </a:rPr>
              <a:t>άλλες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δημόσιες </a:t>
            </a: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αρχές/ενώσεις</a:t>
            </a:r>
            <a:r>
              <a:rPr sz="1400" spc="3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που</a:t>
            </a:r>
            <a:r>
              <a:rPr sz="1400" spc="3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εκπροσωπούν</a:t>
            </a:r>
            <a:r>
              <a:rPr sz="14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τις </a:t>
            </a:r>
            <a:r>
              <a:rPr sz="1400" spc="-85" dirty="0">
                <a:solidFill>
                  <a:srgbClr val="003399"/>
                </a:solidFill>
                <a:latin typeface="Microsoft Sans Serif"/>
                <a:cs typeface="Microsoft Sans Serif"/>
              </a:rPr>
              <a:t>εν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003399"/>
                </a:solidFill>
                <a:latin typeface="Microsoft Sans Serif"/>
                <a:cs typeface="Microsoft Sans Serif"/>
              </a:rPr>
              <a:t>λόγω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αρχές)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6197" y="3618379"/>
            <a:ext cx="2925445" cy="88773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86385" marR="5080" indent="-287020">
              <a:lnSpc>
                <a:spcPct val="101200"/>
              </a:lnSpc>
              <a:spcBef>
                <a:spcPts val="80"/>
              </a:spcBef>
              <a:buSzPct val="82142"/>
              <a:buFont typeface="Microsoft Sans Serif"/>
              <a:buChar char="‣"/>
              <a:tabLst>
                <a:tab pos="286385" algn="l"/>
              </a:tabLst>
            </a:pPr>
            <a:r>
              <a:rPr sz="1400" b="1" spc="-55" dirty="0">
                <a:solidFill>
                  <a:srgbClr val="003399"/>
                </a:solidFill>
                <a:latin typeface="Arial"/>
                <a:cs typeface="Arial"/>
              </a:rPr>
              <a:t>Οικονομικοί</a:t>
            </a:r>
            <a:r>
              <a:rPr sz="1400" b="1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14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κοινωνικοί </a:t>
            </a:r>
            <a:r>
              <a:rPr sz="1400" b="1" spc="-40" dirty="0">
                <a:solidFill>
                  <a:srgbClr val="003399"/>
                </a:solidFill>
                <a:latin typeface="Arial"/>
                <a:cs typeface="Arial"/>
              </a:rPr>
              <a:t>εταίροι</a:t>
            </a:r>
            <a:r>
              <a:rPr sz="1400" spc="-40" dirty="0">
                <a:solidFill>
                  <a:srgbClr val="003399"/>
                </a:solidFill>
                <a:latin typeface="Microsoft Sans Serif"/>
                <a:cs typeface="Microsoft Sans Serif"/>
              </a:rPr>
              <a:t>,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003399"/>
                </a:solidFill>
                <a:latin typeface="Microsoft Sans Serif"/>
                <a:cs typeface="Microsoft Sans Serif"/>
              </a:rPr>
              <a:t>συμπεριλαμβανομένων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των </a:t>
            </a: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γεωργών,</a:t>
            </a:r>
            <a:r>
              <a:rPr sz="1400" spc="-3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003399"/>
                </a:solidFill>
                <a:latin typeface="Microsoft Sans Serif"/>
                <a:cs typeface="Microsoft Sans Serif"/>
              </a:rPr>
              <a:t>των αλιέων 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των </a:t>
            </a:r>
            <a:r>
              <a:rPr sz="1400" spc="-55" dirty="0">
                <a:solidFill>
                  <a:srgbClr val="003399"/>
                </a:solidFill>
                <a:latin typeface="Microsoft Sans Serif"/>
                <a:cs typeface="Microsoft Sans Serif"/>
              </a:rPr>
              <a:t>οργανώσεών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τους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36197" y="4768999"/>
            <a:ext cx="268414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Κοινωνία</a:t>
            </a:r>
            <a:r>
              <a:rPr sz="14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003399"/>
                </a:solidFill>
                <a:latin typeface="Microsoft Sans Serif"/>
                <a:cs typeface="Microsoft Sans Serif"/>
              </a:rPr>
              <a:t>των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003399"/>
                </a:solidFill>
                <a:latin typeface="Microsoft Sans Serif"/>
                <a:cs typeface="Microsoft Sans Serif"/>
              </a:rPr>
              <a:t>πολιτών,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όπως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περιβαλλοντικοί</a:t>
            </a:r>
            <a:r>
              <a:rPr sz="1400" spc="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0" dirty="0">
                <a:solidFill>
                  <a:srgbClr val="003399"/>
                </a:solidFill>
                <a:latin typeface="Microsoft Sans Serif"/>
                <a:cs typeface="Microsoft Sans Serif"/>
              </a:rPr>
              <a:t>εταίροι,</a:t>
            </a:r>
            <a:r>
              <a:rPr sz="1400" spc="5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μη </a:t>
            </a:r>
            <a:r>
              <a:rPr sz="1400" spc="-105" dirty="0">
                <a:solidFill>
                  <a:srgbClr val="003399"/>
                </a:solidFill>
                <a:latin typeface="Microsoft Sans Serif"/>
                <a:cs typeface="Microsoft Sans Serif"/>
              </a:rPr>
              <a:t>κυβερνητικές</a:t>
            </a:r>
            <a:r>
              <a:rPr sz="1400" spc="1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οργανώσεις, </a:t>
            </a:r>
            <a:r>
              <a:rPr sz="1400" b="1" spc="-65" dirty="0">
                <a:solidFill>
                  <a:srgbClr val="003399"/>
                </a:solidFill>
                <a:latin typeface="Arial"/>
                <a:cs typeface="Arial"/>
              </a:rPr>
              <a:t>οργανώσεις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νεολαίας</a:t>
            </a: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,</a:t>
            </a:r>
            <a:r>
              <a:rPr sz="14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φορείς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υπεύθυνοι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για</a:t>
            </a:r>
            <a:r>
              <a:rPr sz="14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003399"/>
                </a:solidFill>
                <a:latin typeface="Microsoft Sans Serif"/>
                <a:cs typeface="Microsoft Sans Serif"/>
              </a:rPr>
              <a:t>την</a:t>
            </a:r>
            <a:r>
              <a:rPr sz="14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προώθηση</a:t>
            </a:r>
            <a:r>
              <a:rPr sz="14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14" dirty="0">
                <a:solidFill>
                  <a:srgbClr val="003399"/>
                </a:solidFill>
                <a:latin typeface="Microsoft Sans Serif"/>
                <a:cs typeface="Microsoft Sans Serif"/>
              </a:rPr>
              <a:t>της </a:t>
            </a:r>
            <a:r>
              <a:rPr sz="1400" spc="-55" dirty="0">
                <a:solidFill>
                  <a:srgbClr val="003399"/>
                </a:solidFill>
                <a:latin typeface="Microsoft Sans Serif"/>
                <a:cs typeface="Microsoft Sans Serif"/>
              </a:rPr>
              <a:t>κοινωνικής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>
                <a:solidFill>
                  <a:srgbClr val="003399"/>
                </a:solidFill>
                <a:latin typeface="Microsoft Sans Serif"/>
                <a:cs typeface="Microsoft Sans Serif"/>
              </a:rPr>
              <a:t>ένταξης</a:t>
            </a:r>
            <a:r>
              <a:rPr sz="1400" spc="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κ.λπ.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6197" y="6338719"/>
            <a:ext cx="24695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Ερευνητικοί</a:t>
            </a:r>
            <a:r>
              <a:rPr sz="14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5" dirty="0">
                <a:solidFill>
                  <a:srgbClr val="003399"/>
                </a:solidFill>
                <a:latin typeface="Microsoft Sans Serif"/>
                <a:cs typeface="Microsoft Sans Serif"/>
              </a:rPr>
              <a:t>οργανισμοί</a:t>
            </a:r>
            <a:r>
              <a:rPr sz="14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 </a:t>
            </a: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πανεπιστήμια,</a:t>
            </a:r>
            <a:r>
              <a:rPr sz="1400" spc="7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25" dirty="0">
                <a:solidFill>
                  <a:srgbClr val="003399"/>
                </a:solidFill>
                <a:latin typeface="Microsoft Sans Serif"/>
                <a:cs typeface="Microsoft Sans Serif"/>
              </a:rPr>
              <a:t>κατά</a:t>
            </a:r>
            <a:r>
              <a:rPr sz="1400" spc="8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περίπτωση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97548" y="2857500"/>
            <a:ext cx="2557780" cy="4000500"/>
          </a:xfrm>
          <a:custGeom>
            <a:avLst/>
            <a:gdLst/>
            <a:ahLst/>
            <a:cxnLst/>
            <a:rect l="l" t="t" r="r" b="b"/>
            <a:pathLst>
              <a:path w="2557779" h="4000500">
                <a:moveTo>
                  <a:pt x="0" y="4000500"/>
                </a:moveTo>
                <a:lnTo>
                  <a:pt x="2557411" y="4000500"/>
                </a:lnTo>
                <a:lnTo>
                  <a:pt x="2557411" y="0"/>
                </a:lnTo>
                <a:lnTo>
                  <a:pt x="0" y="0"/>
                </a:lnTo>
                <a:lnTo>
                  <a:pt x="0" y="400050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88997" y="2986783"/>
            <a:ext cx="235648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5080" indent="-286385">
              <a:lnSpc>
                <a:spcPct val="100000"/>
              </a:lnSpc>
              <a:spcBef>
                <a:spcPts val="105"/>
              </a:spcBef>
              <a:buSzPct val="82142"/>
              <a:buChar char="‣"/>
              <a:tabLst>
                <a:tab pos="285750" algn="l"/>
              </a:tabLst>
            </a:pPr>
            <a:r>
              <a:rPr sz="1400" spc="-100" dirty="0">
                <a:solidFill>
                  <a:srgbClr val="003399"/>
                </a:solidFill>
                <a:latin typeface="Microsoft Sans Serif"/>
                <a:cs typeface="Microsoft Sans Serif"/>
              </a:rPr>
              <a:t>Εθνικά,</a:t>
            </a:r>
            <a:r>
              <a:rPr sz="1400" spc="4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τομεακά, 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περιφερειακά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</a:t>
            </a:r>
            <a:r>
              <a:rPr sz="14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εδαφικά </a:t>
            </a:r>
            <a:r>
              <a:rPr sz="1400" b="1" spc="-60" dirty="0">
                <a:solidFill>
                  <a:srgbClr val="003399"/>
                </a:solidFill>
                <a:latin typeface="Arial"/>
                <a:cs typeface="Arial"/>
              </a:rPr>
              <a:t>κεφάλαια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(ανάλογα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με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τη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διοικητική</a:t>
            </a:r>
            <a:r>
              <a:rPr sz="1400" spc="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δομή</a:t>
            </a:r>
            <a:r>
              <a:rPr sz="14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κάθε </a:t>
            </a:r>
            <a:r>
              <a:rPr sz="1400" spc="-120" dirty="0">
                <a:solidFill>
                  <a:srgbClr val="003399"/>
                </a:solidFill>
                <a:latin typeface="Microsoft Sans Serif"/>
                <a:cs typeface="Microsoft Sans Serif"/>
              </a:rPr>
              <a:t>κράτους</a:t>
            </a:r>
            <a:r>
              <a:rPr sz="1400" spc="3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0" dirty="0">
                <a:solidFill>
                  <a:srgbClr val="003399"/>
                </a:solidFill>
                <a:latin typeface="Microsoft Sans Serif"/>
                <a:cs typeface="Microsoft Sans Serif"/>
              </a:rPr>
              <a:t>μέλους,</a:t>
            </a:r>
            <a:r>
              <a:rPr sz="1400" spc="4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όπως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συμβαίνει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επί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10" dirty="0">
                <a:solidFill>
                  <a:srgbClr val="003399"/>
                </a:solidFill>
                <a:latin typeface="Microsoft Sans Serif"/>
                <a:cs typeface="Microsoft Sans Serif"/>
              </a:rPr>
              <a:t>του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παρόντος </a:t>
            </a:r>
            <a:r>
              <a:rPr sz="1400" spc="-130" dirty="0">
                <a:solidFill>
                  <a:srgbClr val="003399"/>
                </a:solidFill>
                <a:latin typeface="Microsoft Sans Serif"/>
                <a:cs typeface="Microsoft Sans Serif"/>
              </a:rPr>
              <a:t>στο</a:t>
            </a:r>
            <a:r>
              <a:rPr sz="1400" spc="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003399"/>
                </a:solidFill>
                <a:latin typeface="Microsoft Sans Serif"/>
                <a:cs typeface="Microsoft Sans Serif"/>
              </a:rPr>
              <a:t>πλαίσιο</a:t>
            </a:r>
            <a:r>
              <a:rPr sz="1400" spc="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55" dirty="0">
                <a:solidFill>
                  <a:srgbClr val="003399"/>
                </a:solidFill>
                <a:latin typeface="Microsoft Sans Serif"/>
                <a:cs typeface="Microsoft Sans Serif"/>
              </a:rPr>
              <a:t>της</a:t>
            </a:r>
            <a:r>
              <a:rPr sz="1400" spc="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πολιτικής </a:t>
            </a:r>
            <a:r>
              <a:rPr sz="1400" spc="-105" dirty="0">
                <a:solidFill>
                  <a:srgbClr val="003399"/>
                </a:solidFill>
                <a:latin typeface="Microsoft Sans Serif"/>
                <a:cs typeface="Microsoft Sans Serif"/>
              </a:rPr>
              <a:t>συνοχής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 /</a:t>
            </a:r>
            <a:r>
              <a:rPr sz="14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ΚΓΠ)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8997" y="4983223"/>
            <a:ext cx="235775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SzPct val="82142"/>
              <a:buChar char="‣"/>
              <a:tabLst>
                <a:tab pos="286385" algn="l"/>
              </a:tabLst>
            </a:pP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Προσαρμοσμένο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003399"/>
                </a:solidFill>
                <a:latin typeface="Microsoft Sans Serif"/>
                <a:cs typeface="Microsoft Sans Serif"/>
              </a:rPr>
              <a:t>στις</a:t>
            </a:r>
            <a:r>
              <a:rPr sz="1400" spc="4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5" dirty="0">
                <a:solidFill>
                  <a:srgbClr val="003399"/>
                </a:solidFill>
                <a:latin typeface="Microsoft Sans Serif"/>
                <a:cs typeface="Microsoft Sans Serif"/>
              </a:rPr>
              <a:t>εθνικές 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</a:t>
            </a:r>
            <a:r>
              <a:rPr sz="14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85" dirty="0">
                <a:solidFill>
                  <a:srgbClr val="003399"/>
                </a:solidFill>
                <a:latin typeface="Microsoft Sans Serif"/>
                <a:cs typeface="Microsoft Sans Serif"/>
              </a:rPr>
              <a:t>περιφερειακές</a:t>
            </a:r>
            <a:r>
              <a:rPr sz="14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ανάγκες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κάθε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20" dirty="0">
                <a:solidFill>
                  <a:srgbClr val="003399"/>
                </a:solidFill>
                <a:latin typeface="Microsoft Sans Serif"/>
                <a:cs typeface="Microsoft Sans Serif"/>
              </a:rPr>
              <a:t>κράτους</a:t>
            </a:r>
            <a:r>
              <a:rPr sz="1400" spc="4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μέλους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76981" y="1345920"/>
            <a:ext cx="2357755" cy="894080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45720" rIns="0" bIns="0" rtlCol="0">
            <a:spAutoFit/>
          </a:bodyPr>
          <a:lstStyle/>
          <a:p>
            <a:pPr marL="436245" marR="105410" indent="-323215">
              <a:lnSpc>
                <a:spcPct val="100000"/>
              </a:lnSpc>
              <a:spcBef>
                <a:spcPts val="360"/>
              </a:spcBef>
            </a:pPr>
            <a:r>
              <a:rPr sz="2400" b="1" spc="-135" dirty="0">
                <a:solidFill>
                  <a:srgbClr val="003399"/>
                </a:solidFill>
                <a:latin typeface="Arial"/>
                <a:cs typeface="Arial"/>
              </a:rPr>
              <a:t>Καθοδήγηση</a:t>
            </a:r>
            <a:r>
              <a:rPr sz="2400" b="1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003399"/>
                </a:solidFill>
                <a:latin typeface="Arial"/>
                <a:cs typeface="Arial"/>
              </a:rPr>
              <a:t>σε </a:t>
            </a:r>
            <a:r>
              <a:rPr sz="2400" b="1" spc="-185" dirty="0">
                <a:solidFill>
                  <a:srgbClr val="003399"/>
                </a:solidFill>
                <a:latin typeface="Arial"/>
                <a:cs typeface="Arial"/>
              </a:rPr>
              <a:t>επίπεδο</a:t>
            </a:r>
            <a:r>
              <a:rPr sz="2400" b="1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310" dirty="0">
                <a:solidFill>
                  <a:srgbClr val="003399"/>
                </a:solidFill>
                <a:latin typeface="Arial"/>
                <a:cs typeface="Arial"/>
              </a:rPr>
              <a:t>ΕΕ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76981" y="2239416"/>
            <a:ext cx="2357755" cy="4618990"/>
          </a:xfrm>
          <a:prstGeom prst="rect">
            <a:avLst/>
          </a:prstGeom>
          <a:solidFill>
            <a:srgbClr val="F7F7F7"/>
          </a:solidFill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1400">
              <a:latin typeface="Times New Roman"/>
              <a:cs typeface="Times New Roman"/>
            </a:endParaRPr>
          </a:p>
          <a:p>
            <a:pPr marL="377825" marR="121920" indent="-287020">
              <a:lnSpc>
                <a:spcPct val="100000"/>
              </a:lnSpc>
              <a:buSzPct val="82142"/>
              <a:buChar char="‣"/>
              <a:tabLst>
                <a:tab pos="377825" algn="l"/>
              </a:tabLst>
            </a:pPr>
            <a:r>
              <a:rPr sz="1400" spc="-85" dirty="0">
                <a:solidFill>
                  <a:srgbClr val="003399"/>
                </a:solidFill>
                <a:latin typeface="Microsoft Sans Serif"/>
                <a:cs typeface="Microsoft Sans Serif"/>
              </a:rPr>
              <a:t>Αντιμετώπιση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των </a:t>
            </a:r>
            <a:r>
              <a:rPr sz="1400" spc="-65" dirty="0">
                <a:solidFill>
                  <a:srgbClr val="003399"/>
                </a:solidFill>
                <a:latin typeface="Microsoft Sans Serif"/>
                <a:cs typeface="Microsoft Sans Serif"/>
              </a:rPr>
              <a:t>προκλήσεων</a:t>
            </a:r>
            <a:r>
              <a:rPr sz="14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που </a:t>
            </a:r>
            <a:r>
              <a:rPr sz="1400" spc="-85" dirty="0">
                <a:solidFill>
                  <a:srgbClr val="003399"/>
                </a:solidFill>
                <a:latin typeface="Microsoft Sans Serif"/>
                <a:cs typeface="Microsoft Sans Serif"/>
              </a:rPr>
              <a:t>προσδιορίζονται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στο </a:t>
            </a:r>
            <a:r>
              <a:rPr sz="1400" b="1" spc="-95" dirty="0">
                <a:solidFill>
                  <a:srgbClr val="003399"/>
                </a:solidFill>
                <a:latin typeface="Arial"/>
                <a:cs typeface="Arial"/>
              </a:rPr>
              <a:t>Ευρωπαϊκό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 Εξάμηνο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, </a:t>
            </a:r>
            <a:r>
              <a:rPr sz="1400" spc="-130" dirty="0">
                <a:solidFill>
                  <a:srgbClr val="003399"/>
                </a:solidFill>
                <a:latin typeface="Microsoft Sans Serif"/>
                <a:cs typeface="Microsoft Sans Serif"/>
              </a:rPr>
              <a:t>στις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ειδικές</a:t>
            </a:r>
            <a:r>
              <a:rPr sz="14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3399"/>
                </a:solidFill>
                <a:latin typeface="Arial"/>
                <a:cs typeface="Arial"/>
              </a:rPr>
              <a:t>ανά</a:t>
            </a:r>
            <a:r>
              <a:rPr sz="1400" b="1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3399"/>
                </a:solidFill>
                <a:latin typeface="Arial"/>
                <a:cs typeface="Arial"/>
              </a:rPr>
              <a:t>χώρα </a:t>
            </a:r>
            <a:r>
              <a:rPr sz="1400" b="1" spc="-85" dirty="0">
                <a:solidFill>
                  <a:srgbClr val="003399"/>
                </a:solidFill>
                <a:latin typeface="Arial"/>
                <a:cs typeface="Arial"/>
              </a:rPr>
              <a:t>συστάσεις</a:t>
            </a:r>
            <a:r>
              <a:rPr sz="14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003399"/>
                </a:solidFill>
                <a:latin typeface="Arial"/>
                <a:cs typeface="Arial"/>
              </a:rPr>
              <a:t>σχετικά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3399"/>
                </a:solidFill>
                <a:latin typeface="Arial"/>
                <a:cs typeface="Arial"/>
              </a:rPr>
              <a:t>με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την</a:t>
            </a:r>
            <a:r>
              <a:rPr sz="14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135" dirty="0">
                <a:solidFill>
                  <a:srgbClr val="003399"/>
                </a:solidFill>
                <a:latin typeface="Arial"/>
                <a:cs typeface="Arial"/>
              </a:rPr>
              <a:t>ΚΓΠ</a:t>
            </a:r>
            <a:r>
              <a:rPr sz="1400" spc="-135" dirty="0">
                <a:solidFill>
                  <a:srgbClr val="003399"/>
                </a:solidFill>
                <a:latin typeface="Microsoft Sans Serif"/>
                <a:cs typeface="Microsoft Sans Serif"/>
              </a:rPr>
              <a:t>,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30" dirty="0">
                <a:solidFill>
                  <a:srgbClr val="003399"/>
                </a:solidFill>
                <a:latin typeface="Microsoft Sans Serif"/>
                <a:cs typeface="Microsoft Sans Serif"/>
              </a:rPr>
              <a:t>στις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συστάσεις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για</a:t>
            </a:r>
            <a:r>
              <a:rPr sz="14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10" dirty="0">
                <a:solidFill>
                  <a:srgbClr val="003399"/>
                </a:solidFill>
                <a:latin typeface="Microsoft Sans Serif"/>
                <a:cs typeface="Microsoft Sans Serif"/>
              </a:rPr>
              <a:t>την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5" dirty="0">
                <a:solidFill>
                  <a:srgbClr val="003399"/>
                </a:solidFill>
                <a:latin typeface="Microsoft Sans Serif"/>
                <a:cs typeface="Microsoft Sans Serif"/>
              </a:rPr>
              <a:t>ψηφιακή</a:t>
            </a:r>
            <a:r>
              <a:rPr sz="1400" spc="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δεκαετία, </a:t>
            </a:r>
            <a:r>
              <a:rPr sz="1400" spc="-135" dirty="0">
                <a:solidFill>
                  <a:srgbClr val="003399"/>
                </a:solidFill>
                <a:latin typeface="Microsoft Sans Serif"/>
                <a:cs typeface="Microsoft Sans Serif"/>
              </a:rPr>
              <a:t>στα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003399"/>
                </a:solidFill>
                <a:latin typeface="Microsoft Sans Serif"/>
                <a:cs typeface="Microsoft Sans Serif"/>
              </a:rPr>
              <a:t>εθνικά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003399"/>
                </a:solidFill>
                <a:latin typeface="Microsoft Sans Serif"/>
                <a:cs typeface="Microsoft Sans Serif"/>
              </a:rPr>
              <a:t>σχέδια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003399"/>
                </a:solidFill>
                <a:latin typeface="Microsoft Sans Serif"/>
                <a:cs typeface="Microsoft Sans Serif"/>
              </a:rPr>
              <a:t>για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την </a:t>
            </a:r>
            <a:r>
              <a:rPr sz="1400" spc="-95" dirty="0">
                <a:solidFill>
                  <a:srgbClr val="003399"/>
                </a:solidFill>
                <a:latin typeface="Microsoft Sans Serif"/>
                <a:cs typeface="Microsoft Sans Serif"/>
              </a:rPr>
              <a:t>ενέργεια</a:t>
            </a:r>
            <a:r>
              <a:rPr sz="14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και</a:t>
            </a:r>
            <a:r>
              <a:rPr sz="1400" spc="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35" dirty="0">
                <a:solidFill>
                  <a:srgbClr val="003399"/>
                </a:solidFill>
                <a:latin typeface="Microsoft Sans Serif"/>
                <a:cs typeface="Microsoft Sans Serif"/>
              </a:rPr>
              <a:t>το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κλίμα,…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dirty="0"/>
              <a:t>Σχέδια</a:t>
            </a:r>
            <a:r>
              <a:rPr spc="-140" dirty="0"/>
              <a:t> </a:t>
            </a:r>
            <a:r>
              <a:rPr dirty="0"/>
              <a:t>Εθνικής</a:t>
            </a:r>
            <a:r>
              <a:rPr spc="-130" dirty="0"/>
              <a:t> </a:t>
            </a:r>
            <a:r>
              <a:rPr dirty="0"/>
              <a:t>και</a:t>
            </a:r>
            <a:r>
              <a:rPr spc="-135" dirty="0"/>
              <a:t> </a:t>
            </a:r>
            <a:r>
              <a:rPr dirty="0"/>
              <a:t>Περιφερειακής</a:t>
            </a:r>
            <a:r>
              <a:rPr spc="-125" dirty="0"/>
              <a:t> </a:t>
            </a:r>
            <a:r>
              <a:rPr dirty="0"/>
              <a:t>Εταιρικής</a:t>
            </a:r>
            <a:r>
              <a:rPr spc="-130" dirty="0"/>
              <a:t> </a:t>
            </a:r>
            <a:r>
              <a:rPr spc="-10" dirty="0"/>
              <a:t>Σχέσης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97548" y="1345907"/>
            <a:ext cx="2557780" cy="1511935"/>
          </a:xfrm>
          <a:prstGeom prst="rect">
            <a:avLst/>
          </a:prstGeom>
          <a:solidFill>
            <a:srgbClr val="FFFACD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55"/>
              </a:lnSpc>
            </a:pPr>
            <a:r>
              <a:rPr sz="2400" b="1" spc="-75" dirty="0">
                <a:solidFill>
                  <a:srgbClr val="003399"/>
                </a:solidFill>
                <a:latin typeface="Arial"/>
                <a:cs typeface="Arial"/>
              </a:rPr>
              <a:t>Προσαρμοσμένο</a:t>
            </a:r>
            <a:endParaRPr sz="2400">
              <a:latin typeface="Arial"/>
              <a:cs typeface="Arial"/>
            </a:endParaRPr>
          </a:p>
          <a:p>
            <a:pPr marL="268605" marR="261620" algn="ctr">
              <a:lnSpc>
                <a:spcPct val="100000"/>
              </a:lnSpc>
            </a:pPr>
            <a:r>
              <a:rPr sz="2400" b="1" spc="-95" dirty="0">
                <a:solidFill>
                  <a:srgbClr val="003399"/>
                </a:solidFill>
                <a:latin typeface="Arial"/>
                <a:cs typeface="Arial"/>
              </a:rPr>
              <a:t>στις</a:t>
            </a:r>
            <a:r>
              <a:rPr sz="24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ανάγκες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των</a:t>
            </a:r>
            <a:r>
              <a:rPr sz="2400" b="1" spc="-1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κρατών </a:t>
            </a:r>
            <a:r>
              <a:rPr sz="2400" b="1" spc="-65" dirty="0">
                <a:solidFill>
                  <a:srgbClr val="003399"/>
                </a:solidFill>
                <a:latin typeface="Arial"/>
                <a:cs typeface="Arial"/>
              </a:rPr>
              <a:t>μελών</a:t>
            </a:r>
            <a:r>
              <a:rPr sz="2400" b="1" spc="-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και</a:t>
            </a:r>
            <a:r>
              <a:rPr sz="2400" b="1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003399"/>
                </a:solidFill>
                <a:latin typeface="Arial"/>
                <a:cs typeface="Arial"/>
              </a:rPr>
              <a:t>των </a:t>
            </a:r>
            <a:r>
              <a:rPr sz="2400" b="1" spc="-10" dirty="0">
                <a:solidFill>
                  <a:srgbClr val="003399"/>
                </a:solidFill>
                <a:latin typeface="Arial"/>
                <a:cs typeface="Arial"/>
              </a:rPr>
              <a:t>περιφερειών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9119" y="5933440"/>
            <a:ext cx="1452880" cy="924560"/>
          </a:xfrm>
          <a:custGeom>
            <a:avLst/>
            <a:gdLst/>
            <a:ahLst/>
            <a:cxnLst/>
            <a:rect l="l" t="t" r="r" b="b"/>
            <a:pathLst>
              <a:path w="1452879" h="924559">
                <a:moveTo>
                  <a:pt x="1452879" y="0"/>
                </a:moveTo>
                <a:lnTo>
                  <a:pt x="0" y="0"/>
                </a:lnTo>
                <a:lnTo>
                  <a:pt x="0" y="924560"/>
                </a:lnTo>
                <a:lnTo>
                  <a:pt x="1452879" y="924560"/>
                </a:lnTo>
                <a:lnTo>
                  <a:pt x="145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8761" y="1182039"/>
          <a:ext cx="10579100" cy="5476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3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498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ΕΕ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68655" indent="-286385">
                        <a:lnSpc>
                          <a:spcPct val="100000"/>
                        </a:lnSpc>
                        <a:spcBef>
                          <a:spcPts val="994"/>
                        </a:spcBef>
                        <a:buFont typeface="Arial MT"/>
                        <a:buChar char="•"/>
                        <a:tabLst>
                          <a:tab pos="668655" algn="l"/>
                        </a:tabLst>
                      </a:pP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Ειδικοί</a:t>
                      </a:r>
                      <a:r>
                        <a:rPr sz="1800" b="1" spc="-8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στόχοι</a:t>
                      </a:r>
                      <a:r>
                        <a:rPr sz="1800" b="1" spc="-6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ΕΕ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68655" marR="224790" indent="-287020">
                        <a:lnSpc>
                          <a:spcPts val="1939"/>
                        </a:lnSpc>
                        <a:spcBef>
                          <a:spcPts val="835"/>
                        </a:spcBef>
                        <a:buFont typeface="Arial MT"/>
                        <a:buChar char="•"/>
                        <a:tabLst>
                          <a:tab pos="668655" algn="l"/>
                        </a:tabLst>
                      </a:pP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Δείκτες</a:t>
                      </a:r>
                      <a:r>
                        <a:rPr sz="1800" b="1" spc="-6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επιδόσεων</a:t>
                      </a:r>
                      <a:r>
                        <a:rPr sz="1800" b="1" spc="-4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800" b="1" spc="-4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παρακολούθηση</a:t>
                      </a:r>
                      <a:r>
                        <a:rPr sz="1800" b="1" spc="-4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1800" b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προϋπολογισμού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(43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%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1800" b="1" spc="-7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προϋπολογισμού</a:t>
                      </a:r>
                      <a:r>
                        <a:rPr sz="1800" b="1" spc="-7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1800" b="1" spc="-7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σχεδίου</a:t>
                      </a:r>
                      <a:r>
                        <a:rPr sz="1800" b="1" spc="-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για</a:t>
                      </a:r>
                      <a:r>
                        <a:rPr sz="1800" b="1" spc="-5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το</a:t>
                      </a:r>
                      <a:r>
                        <a:rPr sz="1800" b="1" spc="-6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περιβάλλον</a:t>
                      </a:r>
                      <a:r>
                        <a:rPr sz="1800" b="1" spc="-7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και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το</a:t>
                      </a:r>
                      <a:r>
                        <a:rPr sz="1800" b="1" spc="-6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κλίμα)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68655" indent="-286385">
                        <a:lnSpc>
                          <a:spcPct val="100000"/>
                        </a:lnSpc>
                        <a:spcBef>
                          <a:spcPts val="555"/>
                        </a:spcBef>
                        <a:buFont typeface="Arial MT"/>
                        <a:buChar char="•"/>
                        <a:tabLst>
                          <a:tab pos="668655" algn="l"/>
                        </a:tabLst>
                      </a:pP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Κοινοί</a:t>
                      </a:r>
                      <a:r>
                        <a:rPr sz="1800" b="1" spc="-8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ορισμοί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68655" indent="-286385">
                        <a:lnSpc>
                          <a:spcPct val="100000"/>
                        </a:lnSpc>
                        <a:spcBef>
                          <a:spcPts val="590"/>
                        </a:spcBef>
                        <a:buFont typeface="Arial MT"/>
                        <a:buChar char="•"/>
                        <a:tabLst>
                          <a:tab pos="668655" algn="l"/>
                        </a:tabLst>
                      </a:pP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Ελάχιστο</a:t>
                      </a:r>
                      <a:r>
                        <a:rPr sz="1800" b="1" spc="-4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ποσό</a:t>
                      </a:r>
                      <a:r>
                        <a:rPr sz="1800" b="1" spc="-4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για</a:t>
                      </a:r>
                      <a:r>
                        <a:rPr sz="1800" b="1" spc="-4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παρεμβάσεις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της</a:t>
                      </a:r>
                      <a:r>
                        <a:rPr sz="1800" b="1" spc="-5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ΚΓΠ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1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68655" indent="-286385">
                        <a:lnSpc>
                          <a:spcPct val="100000"/>
                        </a:lnSpc>
                        <a:spcBef>
                          <a:spcPts val="870"/>
                        </a:spcBef>
                        <a:buFont typeface="Arial MT"/>
                        <a:buChar char="•"/>
                        <a:tabLst>
                          <a:tab pos="668655" algn="l"/>
                        </a:tabLst>
                      </a:pP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Κοινή</a:t>
                      </a:r>
                      <a:r>
                        <a:rPr sz="1800" b="1" spc="-4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εργαλειοθήκη</a:t>
                      </a:r>
                      <a:r>
                        <a:rPr sz="1800" b="1" spc="-7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(ορισμένα</a:t>
                      </a:r>
                      <a:r>
                        <a:rPr sz="1800" spc="-1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παραδείγματα)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marL="1100455" lvl="1" indent="-342265">
                        <a:lnSpc>
                          <a:spcPct val="100000"/>
                        </a:lnSpc>
                        <a:spcBef>
                          <a:spcPts val="345"/>
                        </a:spcBef>
                        <a:buSzPct val="82142"/>
                        <a:buFont typeface="Microsoft Sans Serif"/>
                        <a:buChar char="‣"/>
                        <a:tabLst>
                          <a:tab pos="1100455" algn="l"/>
                        </a:tabLst>
                      </a:pPr>
                      <a:r>
                        <a:rPr sz="1400" b="1" spc="-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DABIS</a:t>
                      </a:r>
                      <a:r>
                        <a:rPr sz="1400" spc="-2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ελάχιστη</a:t>
                      </a:r>
                      <a:r>
                        <a:rPr sz="1400" spc="-6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-4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μέγιστη</a:t>
                      </a:r>
                      <a:r>
                        <a:rPr sz="1400" spc="-6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μέση</a:t>
                      </a:r>
                      <a:r>
                        <a:rPr sz="1400" spc="-3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ενίσχυση</a:t>
                      </a:r>
                      <a:r>
                        <a:rPr sz="1400" spc="-3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ανά</a:t>
                      </a:r>
                      <a:r>
                        <a:rPr sz="1400" spc="-3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εκτάριο.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100455" lvl="1" indent="-342265">
                        <a:lnSpc>
                          <a:spcPct val="100000"/>
                        </a:lnSpc>
                        <a:buSzPct val="82142"/>
                        <a:buFont typeface="Microsoft Sans Serif"/>
                        <a:buChar char="‣"/>
                        <a:tabLst>
                          <a:tab pos="1100455" algn="l"/>
                        </a:tabLst>
                      </a:pPr>
                      <a:r>
                        <a:rPr sz="14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Συνδεδεμένη</a:t>
                      </a:r>
                      <a:r>
                        <a:rPr sz="1400" b="1" spc="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στήριξη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μέγιστος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προϋπολογισμός·</a:t>
                      </a:r>
                      <a:r>
                        <a:rPr sz="1400" spc="-3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μέγιστη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πυκνότητα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εκτροφής.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100455" lvl="1" indent="-342265">
                        <a:lnSpc>
                          <a:spcPct val="100000"/>
                        </a:lnSpc>
                        <a:buSzPct val="82142"/>
                        <a:buFont typeface="Microsoft Sans Serif"/>
                        <a:buChar char="‣"/>
                        <a:tabLst>
                          <a:tab pos="1100455" algn="l"/>
                        </a:tabLst>
                      </a:pPr>
                      <a:r>
                        <a:rPr sz="14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Προστατευτικές</a:t>
                      </a:r>
                      <a:r>
                        <a:rPr sz="1400" b="1" spc="-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πρακτικές:</a:t>
                      </a:r>
                      <a:r>
                        <a:rPr sz="1400" b="1" spc="-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κοινοί</a:t>
                      </a:r>
                      <a:r>
                        <a:rPr sz="1400" spc="-6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στόχοι</a:t>
                      </a:r>
                      <a:r>
                        <a:rPr sz="1400" spc="-8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προς</a:t>
                      </a:r>
                      <a:r>
                        <a:rPr sz="1400" spc="-9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επίτευξη.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100455" lvl="1" indent="-342265">
                        <a:lnSpc>
                          <a:spcPct val="100000"/>
                        </a:lnSpc>
                        <a:buSzPct val="82142"/>
                        <a:buFont typeface="Microsoft Sans Serif"/>
                        <a:buChar char="‣"/>
                        <a:tabLst>
                          <a:tab pos="1100455" algn="l"/>
                        </a:tabLst>
                      </a:pPr>
                      <a:r>
                        <a:rPr sz="14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43</a:t>
                      </a:r>
                      <a:r>
                        <a:rPr sz="1400" b="1" spc="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400" b="1" spc="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του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προϋπολογισμού</a:t>
                      </a:r>
                      <a:r>
                        <a:rPr sz="1400" spc="-2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3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του</a:t>
                      </a:r>
                      <a:r>
                        <a:rPr sz="1400" spc="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σχεδίου για</a:t>
                      </a:r>
                      <a:r>
                        <a:rPr sz="1400" spc="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4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το</a:t>
                      </a:r>
                      <a:r>
                        <a:rPr sz="1400" spc="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περιβάλλον</a:t>
                      </a:r>
                      <a:r>
                        <a:rPr sz="1400" spc="-3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και</a:t>
                      </a:r>
                      <a:r>
                        <a:rPr sz="1400" spc="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5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το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κλίμα.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100455" lvl="1" indent="-342265">
                        <a:lnSpc>
                          <a:spcPct val="100000"/>
                        </a:lnSpc>
                        <a:buSzPct val="82142"/>
                        <a:buFont typeface="Microsoft Sans Serif"/>
                        <a:buChar char="‣"/>
                        <a:tabLst>
                          <a:tab pos="1100455" algn="l"/>
                        </a:tabLst>
                      </a:pPr>
                      <a:r>
                        <a:rPr sz="14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Μικροκαλλιεργητές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400" spc="-7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000</a:t>
                      </a:r>
                      <a:r>
                        <a:rPr sz="1400" spc="-3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14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EUR</a:t>
                      </a:r>
                      <a:r>
                        <a:rPr sz="1400" spc="-1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κατ’</a:t>
                      </a:r>
                      <a:r>
                        <a:rPr sz="1400" spc="-3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ανώτατο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όριο</a:t>
                      </a:r>
                      <a:r>
                        <a:rPr sz="1400" spc="-3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ανά</a:t>
                      </a:r>
                      <a:r>
                        <a:rPr sz="1400" spc="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εκμετάλλευση.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100455" lvl="1" indent="-342265">
                        <a:lnSpc>
                          <a:spcPct val="100000"/>
                        </a:lnSpc>
                        <a:buSzPct val="82142"/>
                        <a:buFont typeface="Microsoft Sans Serif"/>
                        <a:buChar char="‣"/>
                        <a:tabLst>
                          <a:tab pos="1100455" algn="l"/>
                        </a:tabLst>
                      </a:pP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Πολλές</a:t>
                      </a:r>
                      <a:r>
                        <a:rPr sz="1400" spc="65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παρεμβάσεις</a:t>
                      </a:r>
                      <a:r>
                        <a:rPr sz="1400" spc="9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είναι</a:t>
                      </a:r>
                      <a:r>
                        <a:rPr sz="1400" spc="110" dirty="0">
                          <a:solidFill>
                            <a:srgbClr val="00339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υποχρεωτικές.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049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668655" indent="-286385">
                        <a:lnSpc>
                          <a:spcPts val="2010"/>
                        </a:lnSpc>
                        <a:buFont typeface="Arial MT"/>
                        <a:buChar char="•"/>
                        <a:tabLst>
                          <a:tab pos="668655" algn="l"/>
                        </a:tabLst>
                      </a:pP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Ειδικές</a:t>
                      </a:r>
                      <a:r>
                        <a:rPr sz="1800" b="1" spc="-8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ανά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χώρα</a:t>
                      </a:r>
                      <a:r>
                        <a:rPr sz="1800" b="1" spc="-3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συστάσεις,</a:t>
                      </a:r>
                      <a:r>
                        <a:rPr sz="1800" b="1" spc="-4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έγκριση</a:t>
                      </a:r>
                      <a:r>
                        <a:rPr sz="1800" b="1" spc="-7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του</a:t>
                      </a:r>
                      <a:r>
                        <a:rPr sz="1800" b="1" spc="-6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σχεδίου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8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10845" marR="424815" indent="1206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Κράτη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μέλη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Περιφέρειες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6954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348B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588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100"/>
              </a:spcBef>
            </a:pPr>
            <a:r>
              <a:rPr dirty="0"/>
              <a:t>Διασφάλιση</a:t>
            </a:r>
            <a:r>
              <a:rPr spc="-150" dirty="0"/>
              <a:t> </a:t>
            </a:r>
            <a:r>
              <a:rPr dirty="0"/>
              <a:t>του</a:t>
            </a:r>
            <a:r>
              <a:rPr spc="-140" dirty="0"/>
              <a:t> </a:t>
            </a:r>
            <a:r>
              <a:rPr dirty="0"/>
              <a:t>κοινού</a:t>
            </a:r>
            <a:r>
              <a:rPr spc="-135" dirty="0"/>
              <a:t> </a:t>
            </a:r>
            <a:r>
              <a:rPr dirty="0"/>
              <a:t>χαρακτήρα</a:t>
            </a:r>
            <a:r>
              <a:rPr spc="-140" dirty="0"/>
              <a:t> </a:t>
            </a:r>
            <a:r>
              <a:rPr dirty="0"/>
              <a:t>της</a:t>
            </a:r>
            <a:r>
              <a:rPr spc="-140" dirty="0"/>
              <a:t> </a:t>
            </a:r>
            <a:r>
              <a:rPr spc="-10" dirty="0"/>
              <a:t>πολιτικής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838" y="5166677"/>
            <a:ext cx="8285180" cy="1509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21609</TotalTime>
  <Words>2934</Words>
  <Application>Microsoft Office PowerPoint</Application>
  <PresentationFormat>Widescreen</PresentationFormat>
  <Paragraphs>394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Arial MT</vt:lpstr>
      <vt:lpstr>Calibri</vt:lpstr>
      <vt:lpstr>Microsoft Sans Serif</vt:lpstr>
      <vt:lpstr>Tahoma</vt:lpstr>
      <vt:lpstr>Times New Roman</vt:lpstr>
      <vt:lpstr>Trebuchet MS</vt:lpstr>
      <vt:lpstr>Office Theme</vt:lpstr>
      <vt:lpstr>Ο ΠΡΟΫΠΟΛΟΓΙΣΜΟΣ ΤΗΣ ΕΥΡΩΠΗΣ</vt:lpstr>
      <vt:lpstr>Ο προϋπολογισμός της ΕΕ για την περίοδο 2028-2034 με στόχο μια ισχυρότερη Ευρώπη</vt:lpstr>
      <vt:lpstr>Ο προϋπολογισμός 2028-2034</vt:lpstr>
      <vt:lpstr>Κατευθυντήριες αρχές</vt:lpstr>
      <vt:lpstr>Διασφάλιση της εισοδηματικής στήριξης:</vt:lpstr>
      <vt:lpstr>Στοιχεία σχετικά με περαιτέρω πόρους για τους γεωργούς και τις αγροτικές κοινότητες</vt:lpstr>
      <vt:lpstr>Κονδύλιο ΕΠΕΣ για την Ελλάδα (2028-2034)</vt:lpstr>
      <vt:lpstr>Σχέδια Εθνικής και Περιφερειακής Εταιρικής Σχέσης</vt:lpstr>
      <vt:lpstr>Διασφάλιση του κοινού χαρακτήρα της πολιτικής</vt:lpstr>
      <vt:lpstr>Ειδικοί στόχοι των σχεδίων ΕΠΕΣ: σχετικοί με την ΚΓΠ</vt:lpstr>
      <vt:lpstr>Χρηματοδότηση της εργαλειοθήκης της ΚΓΠ</vt:lpstr>
      <vt:lpstr>Σε τι είναι απλούστερη η νέα ΚΓΠ;</vt:lpstr>
      <vt:lpstr>Ενίσχυση συνεργειών</vt:lpstr>
      <vt:lpstr>Ενίσχυση συνεργειών: παραδείγματα</vt:lpstr>
      <vt:lpstr>Συνέργειες για ανταγωνιστικότητα και καινοτομία</vt:lpstr>
      <vt:lpstr>Με ποιον τρόπο ανταποκρίνονται τα σχέδια καλύτερα στις κρίσεις</vt:lpstr>
      <vt:lpstr>Προετοιμασία για το σχέδιο ΕΠΕΣ</vt:lpstr>
      <vt:lpstr>ΕΡΓΑΛΕΙΟΘΗΚΗ ΤΗΣ ΚΓΠ</vt:lpstr>
      <vt:lpstr>Άμεση εισοδηματική στήριξη:</vt:lpstr>
      <vt:lpstr>Η νέα πράσινη αρχιτεκτονική</vt:lpstr>
      <vt:lpstr>Προσέλκυση νέας γενιάς γεωργών</vt:lpstr>
      <vt:lpstr>Γνώση και καινοτομία</vt:lpstr>
      <vt:lpstr>ΣΑΣ ΕΥΧΑΡΙΣΤΟΥΜΕ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ΠΡΟΫΠΟΛΟΓΙΣΜΟΣ ΤΗΣ ΕΥΡΩΠΗΣ</dc:title>
  <dc:creator>ANGELOPOULOS Petros (AGRI)</dc:creator>
  <cp:lastModifiedBy>Ch.Kasimis</cp:lastModifiedBy>
  <cp:revision>9</cp:revision>
  <dcterms:created xsi:type="dcterms:W3CDTF">2026-04-24T10:18:46Z</dcterms:created>
  <dcterms:modified xsi:type="dcterms:W3CDTF">2026-06-25T05:34:55Z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2026-04-19T00:00:00Z</vt:filetime>
  </property>
  <property fmtid="{D5CDD505-2E9C-101B-9397-08002B2CF9AE}" pid="3" name="Creator">
    <vt:lpwstr>Acrobat PDFMaker 25 for PowerPoint</vt:lpwstr>
  </property>
  <property fmtid="{D5CDD505-2E9C-101B-9397-08002B2CF9AE}" pid="4" name="LastSaved">
    <vt:filetime>2026-04-24T00:00:00Z</vt:filetime>
  </property>
  <property fmtid="{D5CDD505-2E9C-101B-9397-08002B2CF9AE}" pid="5" name="MSIP_Label_6bd9ddd1-4d20-43f6-abfa-fc3c07406f94_ActionId">
    <vt:lpwstr>613e9c98-9a08-4f66-93df-f83152a96355</vt:lpwstr>
  </property>
  <property fmtid="{D5CDD505-2E9C-101B-9397-08002B2CF9AE}" pid="6" name="MSIP_Label_6bd9ddd1-4d20-43f6-abfa-fc3c07406f94_ContentBits">
    <vt:lpwstr>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Method">
    <vt:lpwstr>Standard</vt:lpwstr>
  </property>
  <property fmtid="{D5CDD505-2E9C-101B-9397-08002B2CF9AE}" pid="9" name="MSIP_Label_6bd9ddd1-4d20-43f6-abfa-fc3c07406f94_Name">
    <vt:lpwstr>Commission Use</vt:lpwstr>
  </property>
  <property fmtid="{D5CDD505-2E9C-101B-9397-08002B2CF9AE}" pid="10" name="MSIP_Label_6bd9ddd1-4d20-43f6-abfa-fc3c07406f94_SetDate">
    <vt:lpwstr>2026-03-03T12:17:46Z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Tag">
    <vt:lpwstr>10, 3, 0, 1</vt:lpwstr>
  </property>
  <property fmtid="{D5CDD505-2E9C-101B-9397-08002B2CF9AE}" pid="13" name="Producer">
    <vt:lpwstr>Adobe PDF Library 25.1.40</vt:lpwstr>
  </property>
</Properties>
</file>